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310" r:id="rId30"/>
    <p:sldId id="311" r:id="rId31"/>
    <p:sldId id="313" r:id="rId32"/>
    <p:sldId id="316" r:id="rId33"/>
    <p:sldId id="308" r:id="rId34"/>
    <p:sldId id="318" r:id="rId35"/>
    <p:sldId id="314" r:id="rId36"/>
    <p:sldId id="309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307" r:id="rId47"/>
    <p:sldId id="294" r:id="rId48"/>
    <p:sldId id="296" r:id="rId49"/>
    <p:sldId id="297" r:id="rId50"/>
    <p:sldId id="298" r:id="rId51"/>
    <p:sldId id="299" r:id="rId52"/>
    <p:sldId id="315" r:id="rId53"/>
  </p:sldIdLst>
  <p:sldSz cx="9144000" cy="5715000" type="screen16x10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70" autoAdjust="0"/>
  </p:normalViewPr>
  <p:slideViewPr>
    <p:cSldViewPr>
      <p:cViewPr varScale="1">
        <p:scale>
          <a:sx n="89" d="100"/>
          <a:sy n="89" d="100"/>
        </p:scale>
        <p:origin x="696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32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768350"/>
            <a:ext cx="61372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4188" y="768350"/>
            <a:ext cx="6137275" cy="3836988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a-DK"/>
              <a:t>Jump tables in assembler, function pointers in C, higher order functions in functional languages, procedure parameters in Pascal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61436" indent="-29286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71441" indent="-234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40017" indent="-234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108594" indent="-234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77170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45747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514322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82899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13BF2B1-D235-4616-A347-A9290AF53C7B}" type="slidenum">
              <a:rPr lang="en-US" altLang="da-DK" sz="1200"/>
              <a:pPr>
                <a:spcBef>
                  <a:spcPct val="0"/>
                </a:spcBef>
              </a:pPr>
              <a:t>19</a:t>
            </a:fld>
            <a:endParaRPr lang="en-US" altLang="da-DK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4188" y="768350"/>
            <a:ext cx="6137275" cy="3836988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61436" indent="-29286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71441" indent="-234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40017" indent="-234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108594" indent="-234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77170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45747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514322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82899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E3779D0-9C2C-4977-928E-740ADAF2499A}" type="slidenum">
              <a:rPr lang="en-US" altLang="da-DK" sz="1200"/>
              <a:pPr>
                <a:spcBef>
                  <a:spcPct val="0"/>
                </a:spcBef>
              </a:pPr>
              <a:t>20</a:t>
            </a:fld>
            <a:endParaRPr lang="en-US" altLang="da-DK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4188" y="768350"/>
            <a:ext cx="6137275" cy="3836988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en-US"/>
              <a:t>... We had to write everything ourselves – even the GUI buttons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61436" indent="-29286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71441" indent="-234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40017" indent="-234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108594" indent="-234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77170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45747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514322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82899" indent="-234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0BAD7E2-7A75-422F-818B-15DF68B768F6}" type="slidenum">
              <a:rPr lang="en-US" altLang="en-US" sz="1200"/>
              <a:pPr>
                <a:spcBef>
                  <a:spcPct val="0"/>
                </a:spcBef>
              </a:pPr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8" y="768350"/>
            <a:ext cx="6137275" cy="3836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135" y="4861780"/>
            <a:ext cx="531880" cy="35536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da-DK"/>
              <a:t>The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3*4 =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A0D2D-D463-47B2-B7D4-0B9D8E0B06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6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Frameworks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 err="1"/>
              <a:t>HotSpots</a:t>
            </a:r>
            <a:r>
              <a:rPr lang="en-US" altLang="da-DK" noProof="0" dirty="0"/>
              <a:t>…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da-DK" b="1" i="1" noProof="0" dirty="0"/>
              <a:t>”Separate code that changes from </a:t>
            </a:r>
          </a:p>
          <a:p>
            <a:pPr marL="0" indent="0" algn="ctr">
              <a:buNone/>
            </a:pPr>
            <a:r>
              <a:rPr lang="en-US" altLang="da-DK" b="1" i="1" noProof="0" dirty="0"/>
              <a:t>the code that doesn’t”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noProof="0" dirty="0"/>
              <a:t>Hot spots are also known as:</a:t>
            </a:r>
          </a:p>
          <a:p>
            <a:pPr lvl="1"/>
            <a:r>
              <a:rPr lang="en-US" altLang="da-DK" b="1" noProof="0" dirty="0"/>
              <a:t>Hooks / hook methods / callback functions</a:t>
            </a:r>
          </a:p>
          <a:p>
            <a:pPr lvl="1"/>
            <a:r>
              <a:rPr lang="en-US" altLang="da-DK" b="1" noProof="0" dirty="0"/>
              <a:t>Variability points (our favorite term)</a:t>
            </a:r>
            <a:endParaRPr lang="en-US" altLang="da-DK" noProof="0" dirty="0"/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57918"/>
            <a:ext cx="6242495" cy="207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Example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sz="2400" noProof="0" dirty="0"/>
              <a:t>The pay station system has </a:t>
            </a:r>
            <a:r>
              <a:rPr lang="en-US" altLang="da-DK" sz="2400" b="1" noProof="0" dirty="0"/>
              <a:t>hotspots</a:t>
            </a:r>
            <a:r>
              <a:rPr lang="en-US" altLang="da-DK" sz="2400" noProof="0" dirty="0"/>
              <a:t> regarding</a:t>
            </a:r>
          </a:p>
          <a:p>
            <a:pPr lvl="1"/>
            <a:r>
              <a:rPr lang="en-US" altLang="da-DK" sz="2000" noProof="0" dirty="0"/>
              <a:t>receipt type</a:t>
            </a:r>
          </a:p>
          <a:p>
            <a:pPr lvl="1"/>
            <a:r>
              <a:rPr lang="en-US" altLang="da-DK" sz="2000" noProof="0" dirty="0"/>
              <a:t>rate policy</a:t>
            </a:r>
          </a:p>
          <a:p>
            <a:pPr lvl="1"/>
            <a:r>
              <a:rPr lang="en-US" altLang="da-DK" sz="2000" noProof="0" dirty="0"/>
              <a:t>display output</a:t>
            </a:r>
          </a:p>
          <a:p>
            <a:pPr lvl="1"/>
            <a:r>
              <a:rPr lang="en-US" altLang="da-DK" sz="2000" noProof="0" dirty="0"/>
              <a:t>weekend determination</a:t>
            </a:r>
          </a:p>
          <a:p>
            <a:r>
              <a:rPr lang="en-US" altLang="da-DK" sz="2400" noProof="0" dirty="0"/>
              <a:t>but </a:t>
            </a:r>
            <a:r>
              <a:rPr lang="en-US" altLang="da-DK" sz="2400" b="1" noProof="0" dirty="0"/>
              <a:t>frozen spots</a:t>
            </a:r>
            <a:r>
              <a:rPr lang="en-US" altLang="da-DK" sz="2400" noProof="0" dirty="0"/>
              <a:t>, fixed behavior, concerning</a:t>
            </a:r>
          </a:p>
          <a:p>
            <a:pPr lvl="1"/>
            <a:r>
              <a:rPr lang="en-US" altLang="da-DK" sz="2000" noProof="0" dirty="0"/>
              <a:t>coin types (payment options), numerical only display, only buy and cancel buttons, etc.</a:t>
            </a:r>
          </a:p>
          <a:p>
            <a:r>
              <a:rPr lang="en-US" altLang="da-DK" sz="2400" noProof="0" dirty="0"/>
              <a:t>Domain: Pay stations</a:t>
            </a:r>
          </a:p>
          <a:p>
            <a:pPr lvl="1"/>
            <a:r>
              <a:rPr lang="en-US" altLang="da-DK" sz="2000" noProof="0" dirty="0"/>
              <a:t>no reuse in the electronic warfare domain </a:t>
            </a:r>
            <a:r>
              <a:rPr lang="en-US" altLang="da-DK" sz="2000" noProof="0" dirty="0">
                <a:sym typeface="Wingdings" pitchFamily="2" charset="2"/>
              </a:rPr>
              <a:t></a:t>
            </a:r>
            <a:endParaRPr lang="en-US" altLang="da-DK" sz="2000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Frozen spots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Frozen is important : keep the code in the fridge!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noProof="0" dirty="0"/>
              <a:t>Code modifications means unthawing and freezing again </a:t>
            </a:r>
            <a:r>
              <a:rPr lang="en-US" altLang="da-DK" noProof="0" dirty="0">
                <a:sym typeface="Wingdings" pitchFamily="2" charset="2"/>
              </a:rPr>
              <a:t>  </a:t>
            </a:r>
          </a:p>
          <a:p>
            <a:endParaRPr lang="en-US" altLang="da-DK" noProof="0" dirty="0">
              <a:sym typeface="Wingdings" pitchFamily="2" charset="2"/>
            </a:endParaRPr>
          </a:p>
          <a:p>
            <a:endParaRPr lang="en-US" altLang="da-DK" noProof="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143" y="1596760"/>
            <a:ext cx="6399657" cy="12573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Why...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I have realized that this point is so natural to me that I in early teaching simply has forgotten to emphasize it.</a:t>
            </a:r>
          </a:p>
          <a:p>
            <a:r>
              <a:rPr lang="en-US" altLang="da-DK" noProof="0" dirty="0"/>
              <a:t>Why</a:t>
            </a:r>
          </a:p>
          <a:p>
            <a:pPr lvl="1"/>
            <a:r>
              <a:rPr lang="en-US" altLang="da-DK" noProof="0" dirty="0"/>
              <a:t>Consider Java Swing</a:t>
            </a:r>
          </a:p>
          <a:p>
            <a:pPr lvl="2"/>
            <a:r>
              <a:rPr lang="en-US" altLang="da-DK" noProof="0" dirty="0"/>
              <a:t>If you had to </a:t>
            </a:r>
            <a:r>
              <a:rPr lang="en-US" altLang="da-DK" i="1" noProof="0" dirty="0"/>
              <a:t>rewrite code in 8 different places in the Swing library to add a new special purpose visual component</a:t>
            </a:r>
          </a:p>
          <a:p>
            <a:pPr lvl="1"/>
            <a:r>
              <a:rPr lang="en-US" altLang="da-DK" noProof="0" dirty="0"/>
              <a:t>Then you had to</a:t>
            </a:r>
          </a:p>
          <a:p>
            <a:pPr lvl="2"/>
            <a:r>
              <a:rPr lang="en-US" altLang="da-DK" noProof="0" dirty="0"/>
              <a:t>Understand the Swing code in deep detail (costs!)</a:t>
            </a:r>
          </a:p>
          <a:p>
            <a:pPr lvl="2"/>
            <a:r>
              <a:rPr lang="en-US" altLang="da-DK" i="1" noProof="0" dirty="0"/>
              <a:t>Reintroduce special purpose code </a:t>
            </a:r>
            <a:r>
              <a:rPr lang="en-US" altLang="da-DK" noProof="0" dirty="0"/>
              <a:t>every time Sun/Oracle releases a new version of Swing (costs!!!)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F54BC-7F17-4AFE-ADFC-408AA67852C6}"/>
              </a:ext>
            </a:extLst>
          </p:cNvPr>
          <p:cNvSpPr/>
          <p:nvPr/>
        </p:nvSpPr>
        <p:spPr>
          <a:xfrm>
            <a:off x="4876800" y="4305300"/>
            <a:ext cx="36576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Thus, I can get the Swing source code but I should </a:t>
            </a:r>
            <a:r>
              <a:rPr lang="da-DK" i="1" dirty="0"/>
              <a:t>still</a:t>
            </a:r>
            <a:r>
              <a:rPr lang="da-DK" dirty="0"/>
              <a:t> not change it!</a:t>
            </a:r>
          </a:p>
        </p:txBody>
      </p:sp>
    </p:spTree>
    <p:extLst>
      <p:ext uri="{BB962C8B-B14F-4D97-AF65-F5344CB8AC3E}">
        <p14:creationId xmlns:p14="http://schemas.microsoft.com/office/powerpoint/2010/main" val="278331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C90B-FAA2-1595-E631-D4B77DC6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Why…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F253D-A46E-C5FF-C15E-01C52686F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time – you are of course not allowed to change the code 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Apple iOS</a:t>
            </a:r>
          </a:p>
          <a:p>
            <a:pPr lvl="1"/>
            <a:r>
              <a:rPr lang="en-US" dirty="0"/>
              <a:t>Is </a:t>
            </a:r>
            <a:r>
              <a:rPr lang="en-US" i="1" dirty="0"/>
              <a:t>closed-source</a:t>
            </a:r>
            <a:r>
              <a:rPr lang="en-US" dirty="0"/>
              <a:t> so you can of course</a:t>
            </a:r>
            <a:br>
              <a:rPr lang="en-US" dirty="0"/>
            </a:br>
            <a:r>
              <a:rPr lang="en-US" dirty="0"/>
              <a:t>not in any way change that</a:t>
            </a:r>
          </a:p>
          <a:p>
            <a:pPr lvl="2"/>
            <a:r>
              <a:rPr lang="en-US" dirty="0"/>
              <a:t>And if you could, all iPhone users had</a:t>
            </a:r>
            <a:br>
              <a:rPr lang="en-US" dirty="0"/>
            </a:br>
            <a:r>
              <a:rPr lang="en-US" dirty="0"/>
              <a:t>to install </a:t>
            </a:r>
            <a:r>
              <a:rPr lang="en-US" i="1" dirty="0"/>
              <a:t>your version of iOS</a:t>
            </a:r>
            <a:r>
              <a:rPr lang="en-US" dirty="0"/>
              <a:t> on their</a:t>
            </a:r>
            <a:br>
              <a:rPr lang="en-US" dirty="0"/>
            </a:br>
            <a:r>
              <a:rPr lang="en-US" dirty="0"/>
              <a:t>phone to use your great app… </a:t>
            </a:r>
            <a:r>
              <a:rPr lang="en-US" b="1" dirty="0"/>
              <a:t>That is not feasible, right?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F5FB7-3EE4-B8B4-D5A0-F30F0217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44CFB-0A5F-E911-768D-E75EB2CD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B36E3-80E0-66D6-CC2A-ACE276F9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E50CE7-255B-8780-A842-B85D1F57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143" y="1828800"/>
            <a:ext cx="6399657" cy="12573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DE6C0-2B65-E563-ED6A-B23681F8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226118"/>
            <a:ext cx="2195512" cy="13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6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Morale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You adapt a framework to your particular needs by</a:t>
            </a:r>
          </a:p>
          <a:p>
            <a:pPr lvl="1"/>
            <a:r>
              <a:rPr lang="en-US" altLang="da-DK" i="1" noProof="0" dirty="0"/>
              <a:t>Change by addition, not by modification!!!</a:t>
            </a:r>
          </a:p>
          <a:p>
            <a:pPr lvl="1"/>
            <a:r>
              <a:rPr lang="en-US" altLang="da-DK" i="1" noProof="0" dirty="0"/>
              <a:t>Open for extension, closed for modification</a:t>
            </a:r>
          </a:p>
          <a:p>
            <a:endParaRPr lang="en-US" altLang="da-DK" i="1" noProof="0" dirty="0"/>
          </a:p>
          <a:p>
            <a:r>
              <a:rPr lang="en-US" altLang="da-DK" noProof="0" dirty="0"/>
              <a:t>You</a:t>
            </a:r>
          </a:p>
          <a:p>
            <a:pPr lvl="1"/>
            <a:r>
              <a:rPr lang="en-US" altLang="da-DK" noProof="0" dirty="0"/>
              <a:t>Implement interfaces or extend existing classes</a:t>
            </a:r>
          </a:p>
          <a:p>
            <a:pPr lvl="2"/>
            <a:r>
              <a:rPr lang="en-US" altLang="da-DK" noProof="0" dirty="0"/>
              <a:t>Concrete implementations, </a:t>
            </a:r>
            <a:r>
              <a:rPr lang="en-US" altLang="da-DK" b="1" noProof="0" dirty="0"/>
              <a:t>real behavior filling out the responsibilities defined by the framework</a:t>
            </a:r>
            <a:endParaRPr lang="en-US" altLang="da-DK" noProof="0" dirty="0"/>
          </a:p>
          <a:p>
            <a:pPr lvl="1"/>
            <a:r>
              <a:rPr lang="en-US" altLang="da-DK" noProof="0" dirty="0"/>
              <a:t>Tell the framework to use </a:t>
            </a:r>
            <a:r>
              <a:rPr lang="en-US" altLang="da-DK" i="1" noProof="0" dirty="0"/>
              <a:t>your</a:t>
            </a:r>
            <a:r>
              <a:rPr lang="en-US" altLang="da-DK" noProof="0" dirty="0"/>
              <a:t> implementations...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Which again leads to...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If the framework has to use my concrete implementations then...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It cannot itself create these objects</a:t>
            </a:r>
          </a:p>
          <a:p>
            <a:pPr lvl="1"/>
            <a:r>
              <a:rPr lang="en-US" altLang="da-DK" noProof="0" dirty="0"/>
              <a:t>If </a:t>
            </a:r>
            <a:r>
              <a:rPr lang="en-US" altLang="da-DK" noProof="0" dirty="0" err="1"/>
              <a:t>MiniDraw</a:t>
            </a:r>
            <a:r>
              <a:rPr lang="en-US" altLang="da-DK" noProof="0" dirty="0"/>
              <a:t> itself </a:t>
            </a:r>
            <a:r>
              <a:rPr lang="en-US" altLang="da-DK" dirty="0"/>
              <a:t>defined</a:t>
            </a:r>
            <a:endParaRPr lang="en-US" altLang="da-DK" noProof="0" dirty="0"/>
          </a:p>
          <a:p>
            <a:pPr lvl="2"/>
            <a:r>
              <a:rPr lang="en-US" altLang="da-DK" noProof="0" dirty="0"/>
              <a:t>Drawing </a:t>
            </a:r>
            <a:r>
              <a:rPr lang="en-US" altLang="da-DK" noProof="0" dirty="0" err="1"/>
              <a:t>drawing</a:t>
            </a:r>
            <a:r>
              <a:rPr lang="en-US" altLang="da-DK" noProof="0" dirty="0"/>
              <a:t> = new </a:t>
            </a:r>
            <a:r>
              <a:rPr lang="en-US" altLang="da-DK" dirty="0"/>
              <a:t>Compositional</a:t>
            </a:r>
            <a:r>
              <a:rPr lang="en-US" altLang="da-DK" noProof="0" dirty="0"/>
              <a:t>Drawing();</a:t>
            </a:r>
          </a:p>
          <a:p>
            <a:pPr lvl="1"/>
            <a:r>
              <a:rPr lang="en-US" altLang="da-DK" noProof="0" dirty="0"/>
              <a:t>Then it was an application (fixed behavior), not a framework (adaptable behavior).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Then ... How can it create objects?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Dependency Injection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noProof="0" dirty="0"/>
              <a:t>Typically an (OO) framework would use factory techniques like </a:t>
            </a:r>
            <a:r>
              <a:rPr lang="en-US" altLang="da-DK" b="1" noProof="0" dirty="0"/>
              <a:t>abstract factory</a:t>
            </a:r>
            <a:endParaRPr lang="en-US" altLang="da-DK" noProof="0" dirty="0"/>
          </a:p>
          <a:p>
            <a:pPr lvl="1"/>
            <a:r>
              <a:rPr lang="en-US" altLang="da-DK" noProof="0" dirty="0"/>
              <a:t>Or prototype or factory method patterns...</a:t>
            </a:r>
          </a:p>
          <a:p>
            <a:pPr lvl="1"/>
            <a:r>
              <a:rPr lang="en-US" altLang="da-DK" noProof="0" dirty="0"/>
              <a:t>Or reading configuration files, or using conventions</a:t>
            </a:r>
          </a:p>
          <a:p>
            <a:pPr lvl="2"/>
            <a:r>
              <a:rPr lang="en-US" altLang="da-DK" noProof="0" dirty="0"/>
              <a:t>Ruby on Rails, Grails, Maven, IntelliJ, Eclipse, use particular named files in specific directory paths to configure the frameworks</a:t>
            </a:r>
          </a:p>
          <a:p>
            <a:r>
              <a:rPr lang="en-US" altLang="da-DK" i="1" dirty="0"/>
              <a:t>Or – by inheritance based techniques…</a:t>
            </a:r>
          </a:p>
          <a:p>
            <a:pPr lvl="1"/>
            <a:r>
              <a:rPr lang="en-US" altLang="da-DK" i="1" dirty="0"/>
              <a:t>Android OS, </a:t>
            </a:r>
            <a:r>
              <a:rPr lang="en-US" altLang="da-DK" i="1" dirty="0" err="1"/>
              <a:t>LibGdx</a:t>
            </a:r>
            <a:r>
              <a:rPr lang="en-US" altLang="da-DK" i="1" dirty="0"/>
              <a:t>, and many others… </a:t>
            </a:r>
            <a:endParaRPr lang="en-US" altLang="da-DK" i="1" noProof="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52500"/>
            <a:ext cx="7673061" cy="1299103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8E582-579D-4A7C-F34D-F26309F8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507797"/>
            <a:ext cx="970602" cy="10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5"/>
          <p:cNvSpPr>
            <a:spLocks noGrp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/>
            <a:r>
              <a:rPr lang="en-US" altLang="da-DK" noProof="0" dirty="0"/>
              <a:t>Customization Techniques</a:t>
            </a:r>
          </a:p>
        </p:txBody>
      </p:sp>
      <p:sp>
        <p:nvSpPr>
          <p:cNvPr id="19460" name="Subtitle 6"/>
          <p:cNvSpPr>
            <a:spLocks noGrp="1"/>
          </p:cNvSpPr>
          <p:nvPr>
            <p:ph type="subTitle" idx="4294967295"/>
          </p:nvPr>
        </p:nvSpPr>
        <p:spPr>
          <a:xfrm>
            <a:off x="1371600" y="3238500"/>
            <a:ext cx="6400800" cy="14605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2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Techniques to define hotspots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We have object oriented composition to define hotspots. We have also looked at other techniques</a:t>
            </a:r>
          </a:p>
          <a:p>
            <a:pPr lvl="1"/>
            <a:r>
              <a:rPr lang="en-US" altLang="da-DK" noProof="0" dirty="0"/>
              <a:t>Parameterization, overriding superclass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Motivation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noProof="0" dirty="0"/>
              <a:t>I have presented some design principles</a:t>
            </a:r>
          </a:p>
          <a:p>
            <a:pPr lvl="1"/>
            <a:r>
              <a:rPr lang="en-US" altLang="da-DK" noProof="0" dirty="0"/>
              <a:t>3-1-2 process: </a:t>
            </a:r>
            <a:r>
              <a:rPr lang="en-US" altLang="da-DK" i="1" noProof="0" dirty="0"/>
              <a:t>encapsulate variation, program to an interface and compose behavior using delegation</a:t>
            </a:r>
          </a:p>
          <a:p>
            <a:pPr lvl="1"/>
            <a:r>
              <a:rPr lang="en-US" altLang="da-DK" noProof="0" dirty="0"/>
              <a:t>Compositional design	//	SOLID principles</a:t>
            </a:r>
          </a:p>
          <a:p>
            <a:pPr lvl="2"/>
            <a:r>
              <a:rPr lang="en-US" altLang="da-DK" noProof="0" dirty="0"/>
              <a:t>it is better to reuse code by delegation than inheritance</a:t>
            </a:r>
          </a:p>
          <a:p>
            <a:pPr lvl="2"/>
            <a:r>
              <a:rPr lang="en-US" altLang="da-DK" i="1" noProof="0" dirty="0"/>
              <a:t>Smaller, cohesive roles collaborating is better than a big blob</a:t>
            </a:r>
          </a:p>
          <a:p>
            <a:pPr lvl="1"/>
            <a:r>
              <a:rPr lang="en-US" altLang="da-DK" noProof="0" dirty="0"/>
              <a:t>Iterative and Incremental search for variability</a:t>
            </a:r>
          </a:p>
          <a:p>
            <a:pPr lvl="2"/>
            <a:r>
              <a:rPr lang="en-US" altLang="da-DK" noProof="0" dirty="0"/>
              <a:t>supported by TDD</a:t>
            </a:r>
          </a:p>
          <a:p>
            <a:pPr lvl="2"/>
            <a:r>
              <a:rPr lang="en-US" altLang="da-DK" noProof="0" dirty="0"/>
              <a:t>supported by refactoring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... and on the way we discovered some patterns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6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 err="1"/>
              <a:t>HotSpots</a:t>
            </a:r>
            <a:endParaRPr lang="en-US" altLang="da-DK" noProof="0" dirty="0"/>
          </a:p>
        </p:txBody>
      </p:sp>
      <p:sp>
        <p:nvSpPr>
          <p:cNvPr id="2150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sz="2400" noProof="0" dirty="0"/>
              <a:t>Exercise: List techniques to </a:t>
            </a:r>
            <a:r>
              <a:rPr lang="en-US" altLang="da-DK" sz="2400" i="1" noProof="0" dirty="0"/>
              <a:t>make the hotspots</a:t>
            </a:r>
            <a:endParaRPr lang="en-US" altLang="da-DK" sz="2400" noProof="0" dirty="0"/>
          </a:p>
          <a:p>
            <a:pPr lvl="1"/>
            <a:r>
              <a:rPr lang="en-US" altLang="da-DK" sz="2000" noProof="0" dirty="0"/>
              <a:t>Hint: Consider techniques used in</a:t>
            </a:r>
          </a:p>
          <a:p>
            <a:pPr lvl="2"/>
            <a:r>
              <a:rPr lang="en-US" altLang="da-DK" sz="1800" noProof="0" dirty="0" err="1"/>
              <a:t>MiniDraw</a:t>
            </a:r>
            <a:endParaRPr lang="en-US" altLang="da-DK" sz="1800" noProof="0" dirty="0"/>
          </a:p>
          <a:p>
            <a:pPr lvl="2"/>
            <a:r>
              <a:rPr lang="en-US" altLang="da-DK" sz="1800" noProof="0" dirty="0"/>
              <a:t>Swing</a:t>
            </a:r>
          </a:p>
          <a:p>
            <a:pPr lvl="2"/>
            <a:r>
              <a:rPr lang="en-US" altLang="da-DK" sz="1800" noProof="0" dirty="0"/>
              <a:t>Collection classes</a:t>
            </a:r>
          </a:p>
          <a:p>
            <a:pPr lvl="2"/>
            <a:r>
              <a:rPr lang="en-US" altLang="da-DK" sz="1800" noProof="0" dirty="0"/>
              <a:t>Eclipse</a:t>
            </a:r>
          </a:p>
          <a:p>
            <a:pPr lvl="2"/>
            <a:r>
              <a:rPr lang="en-US" altLang="da-DK" sz="1800" noProof="0" dirty="0"/>
              <a:t>C library sorting algorithms</a:t>
            </a:r>
          </a:p>
          <a:p>
            <a:pPr lvl="2"/>
            <a:r>
              <a:rPr lang="en-US" altLang="da-DK" sz="1800" noProof="0" dirty="0"/>
              <a:t>Intel i7 interrupt vector handling</a:t>
            </a:r>
          </a:p>
          <a:p>
            <a:pPr lvl="2"/>
            <a:r>
              <a:rPr lang="en-US" altLang="da-DK" sz="1800" noProof="0" dirty="0"/>
              <a:t>Functional languages</a:t>
            </a:r>
          </a:p>
          <a:p>
            <a:pPr lvl="2"/>
            <a:r>
              <a:rPr lang="en-US" altLang="da-DK" sz="1800" noProof="0" dirty="0"/>
              <a:t>Amiga libraries </a:t>
            </a:r>
            <a:r>
              <a:rPr lang="en-US" altLang="da-DK" sz="1800" noProof="0" dirty="0">
                <a:sym typeface="Wingdings" pitchFamily="2" charset="2"/>
              </a:rPr>
              <a:t></a:t>
            </a:r>
            <a:endParaRPr lang="en-US" altLang="da-DK" sz="1800" noProof="0" dirty="0"/>
          </a:p>
          <a:p>
            <a:r>
              <a:rPr lang="en-US" altLang="da-DK" sz="2400" noProof="0" dirty="0"/>
              <a:t>Does a Framework require object-orientation?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A good framework...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... Must give ”return on investment”</a:t>
            </a:r>
          </a:p>
          <a:p>
            <a:pPr lvl="1"/>
            <a:r>
              <a:rPr lang="en-US" altLang="da-DK" noProof="0" dirty="0"/>
              <a:t>Investment: 	”I have to learn how to use it”</a:t>
            </a:r>
          </a:p>
          <a:p>
            <a:pPr lvl="1"/>
            <a:r>
              <a:rPr lang="en-US" altLang="da-DK" noProof="0" dirty="0"/>
              <a:t>Return: 		”I get reliable software that does a lot”</a:t>
            </a:r>
          </a:p>
          <a:p>
            <a:r>
              <a:rPr lang="en-US" altLang="da-DK" noProof="0" dirty="0"/>
              <a:t>Android/Swing/</a:t>
            </a:r>
            <a:r>
              <a:rPr lang="en-US" altLang="da-DK" noProof="0" dirty="0" err="1"/>
              <a:t>MiniDraw</a:t>
            </a:r>
            <a:r>
              <a:rPr lang="en-US" altLang="da-DK" noProof="0" dirty="0"/>
              <a:t>/...</a:t>
            </a:r>
          </a:p>
          <a:p>
            <a:pPr lvl="1"/>
            <a:r>
              <a:rPr lang="en-US" altLang="da-DK" noProof="0" dirty="0"/>
              <a:t>Consider writing the Android OS yourself!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86100"/>
            <a:ext cx="7163340" cy="19812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In the old times...</a:t>
            </a:r>
          </a:p>
        </p:txBody>
      </p:sp>
      <p:pic>
        <p:nvPicPr>
          <p:cNvPr id="235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28700"/>
            <a:ext cx="7483475" cy="4151313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3085E-B5FA-4712-BA24-97ECC11B1787}"/>
              </a:ext>
            </a:extLst>
          </p:cNvPr>
          <p:cNvSpPr/>
          <p:nvPr/>
        </p:nvSpPr>
        <p:spPr>
          <a:xfrm>
            <a:off x="6705600" y="3771900"/>
            <a:ext cx="19812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You made the GUI using </a:t>
            </a:r>
            <a:r>
              <a:rPr lang="da-DK" i="1" dirty="0"/>
              <a:t>drawLine !!!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245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noProof="0" dirty="0"/>
              <a:t>Framework Protocol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18414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Design </a:t>
            </a:r>
            <a:r>
              <a:rPr lang="en-US" altLang="da-DK" i="1" noProof="0" dirty="0"/>
              <a:t>and</a:t>
            </a:r>
            <a:r>
              <a:rPr lang="en-US" altLang="da-DK" noProof="0" dirty="0"/>
              <a:t> Code Reuse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011"/>
            <a:ext cx="8229600" cy="4380177"/>
          </a:xfrm>
        </p:spPr>
        <p:txBody>
          <a:bodyPr/>
          <a:lstStyle/>
          <a:p>
            <a:r>
              <a:rPr lang="en-US" altLang="da-DK" noProof="0" dirty="0"/>
              <a:t>“Cooperating / collaborating classes</a:t>
            </a:r>
          </a:p>
          <a:p>
            <a:pPr lvl="1"/>
            <a:r>
              <a:rPr lang="en-US" altLang="da-DK" noProof="0" dirty="0"/>
              <a:t>… define and limit  </a:t>
            </a:r>
            <a:r>
              <a:rPr lang="en-US" altLang="da-DK" b="1" noProof="0" dirty="0"/>
              <a:t>interaction patterns (protocol) between well defined roles”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Frameworks require users (=developers) to understand the interaction patterns between objects in the FW and their own customization objects. That is, understand the </a:t>
            </a:r>
            <a:r>
              <a:rPr lang="en-US" altLang="da-DK" b="1" noProof="0" dirty="0"/>
              <a:t>protocol.</a:t>
            </a:r>
            <a:endParaRPr lang="en-US" altLang="da-DK" noProof="0" dirty="0"/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Ex: Understand the </a:t>
            </a:r>
            <a:r>
              <a:rPr lang="en-US" altLang="da-DK" noProof="0" dirty="0" err="1"/>
              <a:t>editor</a:t>
            </a:r>
            <a:r>
              <a:rPr lang="en-US" altLang="da-DK" noProof="0" dirty="0" err="1">
                <a:cs typeface="Arial" charset="0"/>
              </a:rPr>
              <a:t>↔tool</a:t>
            </a:r>
            <a:r>
              <a:rPr lang="en-US" altLang="da-DK" noProof="0" dirty="0">
                <a:cs typeface="Arial" charset="0"/>
              </a:rPr>
              <a:t> protocol in </a:t>
            </a:r>
            <a:r>
              <a:rPr lang="en-US" altLang="da-DK" noProof="0" dirty="0" err="1">
                <a:cs typeface="Arial" charset="0"/>
              </a:rPr>
              <a:t>MiniDraw</a:t>
            </a:r>
            <a:endParaRPr lang="en-US" altLang="da-DK" noProof="0" dirty="0">
              <a:cs typeface="Arial" charset="0"/>
            </a:endParaRPr>
          </a:p>
          <a:p>
            <a:pPr lvl="1"/>
            <a:endParaRPr lang="en-US" altLang="da-DK" i="1" noProof="0" dirty="0"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1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Where is the protocol?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noProof="0" dirty="0"/>
              <a:t>So: The framework </a:t>
            </a:r>
            <a:r>
              <a:rPr lang="en-US" altLang="da-DK" b="1" noProof="0" dirty="0"/>
              <a:t>dictates</a:t>
            </a:r>
            <a:r>
              <a:rPr lang="en-US" altLang="da-DK" noProof="0" dirty="0"/>
              <a:t> the protocol!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The question is: How?</a:t>
            </a:r>
          </a:p>
          <a:p>
            <a:endParaRPr lang="en-US" altLang="da-DK" noProof="0" dirty="0"/>
          </a:p>
          <a:p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8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Protocol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da-DK" noProof="0" dirty="0"/>
              <a:t>The protocol arises because </a:t>
            </a:r>
            <a:r>
              <a:rPr lang="en-US" altLang="da-DK" i="1" noProof="0" dirty="0"/>
              <a:t>objects in the framework invokes methods on objects that are defined by you.</a:t>
            </a:r>
          </a:p>
          <a:p>
            <a:pPr>
              <a:lnSpc>
                <a:spcPct val="90000"/>
              </a:lnSpc>
            </a:pPr>
            <a:endParaRPr lang="en-US" altLang="da-DK" noProof="0" dirty="0"/>
          </a:p>
          <a:p>
            <a:pPr>
              <a:lnSpc>
                <a:spcPct val="90000"/>
              </a:lnSpc>
            </a:pPr>
            <a:r>
              <a:rPr lang="en-US" altLang="da-DK" noProof="0" dirty="0"/>
              <a:t>These methods/functions/procedures that are predefined by the framework to be ‘overridable’ or customizable are the </a:t>
            </a:r>
            <a:r>
              <a:rPr lang="en-US" altLang="da-DK" i="1" noProof="0" dirty="0"/>
              <a:t>hotspots.</a:t>
            </a:r>
          </a:p>
          <a:p>
            <a:pPr>
              <a:lnSpc>
                <a:spcPct val="90000"/>
              </a:lnSpc>
            </a:pPr>
            <a:endParaRPr lang="en-US" altLang="da-DK" i="1" noProof="0" dirty="0"/>
          </a:p>
          <a:p>
            <a:pPr>
              <a:lnSpc>
                <a:spcPct val="90000"/>
              </a:lnSpc>
            </a:pPr>
            <a:r>
              <a:rPr lang="en-US" altLang="da-DK" noProof="0" dirty="0"/>
              <a:t>A framework contains </a:t>
            </a:r>
            <a:r>
              <a:rPr lang="en-US" altLang="da-DK" i="1" noProof="0" dirty="0"/>
              <a:t>frozen code</a:t>
            </a:r>
            <a:r>
              <a:rPr lang="en-US" altLang="da-DK" noProof="0" dirty="0"/>
              <a:t> with embedded </a:t>
            </a:r>
            <a:r>
              <a:rPr lang="en-US" altLang="da-DK" i="1" noProof="0" dirty="0"/>
              <a:t>hotspots</a:t>
            </a:r>
            <a:r>
              <a:rPr lang="en-US" altLang="da-DK" noProof="0" dirty="0"/>
              <a:t> where your (unfrozen) code may be called.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20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1714500"/>
            <a:ext cx="40386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Inversion of Control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This property of frameworks is called</a:t>
            </a:r>
          </a:p>
          <a:p>
            <a:endParaRPr lang="en-US" altLang="da-DK" b="1" noProof="0" dirty="0"/>
          </a:p>
          <a:p>
            <a:pPr algn="ctr"/>
            <a:r>
              <a:rPr lang="en-US" altLang="da-DK" b="1" i="1" noProof="0" dirty="0"/>
              <a:t>Inversion of Control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(”Hollywood principle: </a:t>
            </a:r>
            <a:r>
              <a:rPr lang="en-US" altLang="da-DK" i="1" noProof="0" dirty="0"/>
              <a:t>do not call us, we will call you.)</a:t>
            </a:r>
          </a:p>
          <a:p>
            <a:endParaRPr lang="en-US" altLang="da-DK" i="1" noProof="0" dirty="0"/>
          </a:p>
          <a:p>
            <a:r>
              <a:rPr lang="en-US" altLang="da-DK" i="1" noProof="0" dirty="0"/>
              <a:t>The framework dictates the protocol – the customization/hotspot code just has to obey it!</a:t>
            </a:r>
          </a:p>
          <a:p>
            <a:pPr lvl="1"/>
            <a:r>
              <a:rPr lang="en-US" altLang="da-DK" noProof="0" dirty="0"/>
              <a:t>“Do something when you are called”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Compare ‘traditional’ reuse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Another type of reuse of code (more than design) is </a:t>
            </a:r>
            <a:r>
              <a:rPr lang="en-US" altLang="da-DK" i="1" noProof="0" dirty="0"/>
              <a:t>libraries</a:t>
            </a:r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noProof="0" dirty="0"/>
              <a:t>I have never written my own </a:t>
            </a:r>
            <a:r>
              <a:rPr lang="en-US" altLang="da-DK" i="1" noProof="0" dirty="0"/>
              <a:t>cosine</a:t>
            </a:r>
            <a:r>
              <a:rPr lang="en-US" altLang="da-DK" noProof="0" dirty="0"/>
              <a:t> or </a:t>
            </a:r>
            <a:r>
              <a:rPr lang="en-US" altLang="da-DK" i="1" noProof="0" dirty="0"/>
              <a:t>random </a:t>
            </a:r>
            <a:r>
              <a:rPr lang="en-US" altLang="da-DK" noProof="0" dirty="0"/>
              <a:t>function – have you?</a:t>
            </a:r>
          </a:p>
          <a:p>
            <a:pPr lvl="1"/>
            <a:r>
              <a:rPr lang="en-US" altLang="da-DK" noProof="0" dirty="0"/>
              <a:t>And a long time since I wrote a collection class, like List&lt;T&gt; </a:t>
            </a:r>
            <a:r>
              <a:rPr lang="en-US" altLang="da-DK" noProof="0" dirty="0">
                <a:sym typeface="Wingdings" panose="05000000000000000000" pitchFamily="2" charset="2"/>
              </a:rPr>
              <a:t></a:t>
            </a:r>
          </a:p>
          <a:p>
            <a:pPr lvl="1"/>
            <a:endParaRPr lang="en-US" altLang="da-DK" noProof="0" dirty="0"/>
          </a:p>
          <a:p>
            <a:r>
              <a:rPr lang="en-US" altLang="da-DK" noProof="0" dirty="0"/>
              <a:t>There are lot of libraries of usable behavior out there that does not </a:t>
            </a:r>
            <a:r>
              <a:rPr lang="en-US" altLang="da-DK" i="1" noProof="0" dirty="0"/>
              <a:t>invert control.</a:t>
            </a:r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36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CEF0-4458-F236-EAF8-DA4571810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Framework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74BCD-55E4-CAE8-D366-6B9C88BC5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9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B5F025-E5E0-4879-8AEC-F512413DA99C}"/>
              </a:ext>
            </a:extLst>
          </p:cNvPr>
          <p:cNvSpPr/>
          <p:nvPr/>
        </p:nvSpPr>
        <p:spPr>
          <a:xfrm>
            <a:off x="381000" y="1740440"/>
            <a:ext cx="8190802" cy="1295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Abstracting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sz="2400" noProof="0" dirty="0"/>
              <a:t>What I have actually done is to show you the pieces that together form the puzzle called </a:t>
            </a:r>
            <a:r>
              <a:rPr lang="en-US" altLang="da-DK" sz="2400" i="1" noProof="0" dirty="0"/>
              <a:t>frameworks:</a:t>
            </a:r>
          </a:p>
          <a:p>
            <a:r>
              <a:rPr lang="en-US" altLang="da-DK" sz="2400" b="1" noProof="0" dirty="0"/>
              <a:t>Framework:</a:t>
            </a:r>
          </a:p>
          <a:p>
            <a:pPr lvl="1"/>
            <a:r>
              <a:rPr lang="en-US" altLang="da-DK" sz="2000" noProof="0" dirty="0"/>
              <a:t>A framework is a set of cooperating classes that make up a reusable design for a specific class of software.</a:t>
            </a:r>
          </a:p>
          <a:p>
            <a:endParaRPr lang="en-US" altLang="da-DK" sz="2400" noProof="0" dirty="0"/>
          </a:p>
          <a:p>
            <a:r>
              <a:rPr lang="en-US" altLang="da-DK" sz="2400" noProof="0" dirty="0"/>
              <a:t>Exercise: </a:t>
            </a:r>
          </a:p>
          <a:p>
            <a:pPr lvl="1"/>
            <a:r>
              <a:rPr lang="en-US" altLang="da-DK" sz="2000" noProof="0" dirty="0"/>
              <a:t>Is the pay station a framework given this definition?</a:t>
            </a:r>
          </a:p>
          <a:p>
            <a:pPr lvl="1"/>
            <a:endParaRPr lang="en-US" altLang="da-DK" sz="2000" noProof="0" dirty="0"/>
          </a:p>
          <a:p>
            <a:pPr lvl="1"/>
            <a:r>
              <a:rPr lang="en-US" altLang="da-DK" sz="2000" noProof="0" dirty="0"/>
              <a:t>Argue why </a:t>
            </a:r>
            <a:r>
              <a:rPr lang="en-US" altLang="da-DK" sz="2000" noProof="0" dirty="0" err="1"/>
              <a:t>MiniDraw</a:t>
            </a:r>
            <a:r>
              <a:rPr lang="en-US" altLang="da-DK" sz="2000" noProof="0" dirty="0"/>
              <a:t> is a framework.</a:t>
            </a:r>
          </a:p>
          <a:p>
            <a:pPr lvl="2"/>
            <a:endParaRPr lang="en-US" altLang="da-DK" sz="1800" b="1" noProof="0" dirty="0"/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7812089" y="3337719"/>
            <a:ext cx="75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[GoF]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7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7F2D-BB41-EF05-2F78-E58297B9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DOM and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48209-D77E-4569-12FE-6C217B47C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“operating system” of browsers</a:t>
            </a:r>
          </a:p>
          <a:p>
            <a:pPr lvl="1"/>
            <a:r>
              <a:rPr lang="en-US" dirty="0"/>
              <a:t>Event-Driven Programming of web pages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DOM is an </a:t>
            </a:r>
            <a:r>
              <a:rPr lang="en-US" b="1" dirty="0"/>
              <a:t>object model</a:t>
            </a:r>
            <a:r>
              <a:rPr lang="en-US" dirty="0"/>
              <a:t> of the page’s contents</a:t>
            </a:r>
          </a:p>
          <a:p>
            <a:pPr lvl="1"/>
            <a:r>
              <a:rPr lang="en-US" dirty="0"/>
              <a:t>In JavaScript you can associate </a:t>
            </a:r>
            <a:r>
              <a:rPr lang="en-US" i="1" dirty="0"/>
              <a:t>callback functions</a:t>
            </a:r>
            <a:r>
              <a:rPr lang="en-US" dirty="0"/>
              <a:t> with individual elements of that object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20A70-C69D-88C4-9A84-0393AEEC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796A-FACE-7979-F7B0-DF5287D6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49684-0B38-A361-9C9C-7355C77A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5A34CC-9051-0793-D6F6-93FB11645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843087"/>
            <a:ext cx="7000875" cy="20288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4738BE-1053-8BBB-00CC-6AFC83C76E45}"/>
              </a:ext>
            </a:extLst>
          </p:cNvPr>
          <p:cNvCxnSpPr/>
          <p:nvPr/>
        </p:nvCxnSpPr>
        <p:spPr>
          <a:xfrm flipH="1">
            <a:off x="5867400" y="3390900"/>
            <a:ext cx="2514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95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01EC-472D-4F0F-8C53-41014FC0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and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E548-14F7-8865-20CB-A77F5C75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HTML DOM is a </a:t>
            </a:r>
            <a:r>
              <a:rPr lang="en-US" b="1" dirty="0"/>
              <a:t>Framework</a:t>
            </a:r>
            <a:r>
              <a:rPr lang="en-US" dirty="0"/>
              <a:t> in that each document element can be associated with </a:t>
            </a:r>
            <a:r>
              <a:rPr lang="en-US" b="1" dirty="0" err="1"/>
              <a:t>HotSpots</a:t>
            </a:r>
            <a:r>
              <a:rPr lang="en-US" dirty="0"/>
              <a:t> (event listeners). You can define these hotspots by </a:t>
            </a:r>
            <a:r>
              <a:rPr lang="en-US" b="1" dirty="0"/>
              <a:t>injecting</a:t>
            </a:r>
            <a:r>
              <a:rPr lang="en-US" dirty="0"/>
              <a:t> JavaScript functions as callback functions.</a:t>
            </a:r>
          </a:p>
          <a:p>
            <a:endParaRPr lang="en-US" dirty="0"/>
          </a:p>
          <a:p>
            <a:r>
              <a:rPr lang="en-US" dirty="0"/>
              <a:t>The rendering of the DOM is a (lot of) </a:t>
            </a:r>
            <a:r>
              <a:rPr lang="en-US" b="1" dirty="0" err="1"/>
              <a:t>FrozenSpot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9FECC-5AF4-F6FB-E005-732D9E71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76974-6D08-7E37-E2BA-E41D7AF6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E26F0-D8FA-031F-0CB4-C45A011C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91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533E-9698-C094-D986-E67C0A90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HCI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09D47-5E31-B81D-FFAE-3F8DECA10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WarpTalk</a:t>
            </a:r>
            <a:r>
              <a:rPr lang="en-US" dirty="0"/>
              <a:t> Mandatory Exercise in HCI</a:t>
            </a:r>
          </a:p>
          <a:p>
            <a:pPr lvl="1"/>
            <a:r>
              <a:rPr lang="en-US" sz="1400" i="1" dirty="0"/>
              <a:t>Disclaimer: I only spent 5 minutes and have not followed the course, so forgive if I am a bit of here </a:t>
            </a:r>
            <a:r>
              <a:rPr lang="en-US" sz="1400" i="1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You fill in the hotspots, like </a:t>
            </a:r>
            <a:r>
              <a:rPr lang="en-US" sz="1400" b="1" dirty="0" err="1">
                <a:sym typeface="Wingdings" panose="05000000000000000000" pitchFamily="2" charset="2"/>
              </a:rPr>
              <a:t>onMessage</a:t>
            </a:r>
            <a:r>
              <a:rPr lang="en-US" sz="1400" b="1" dirty="0">
                <a:sym typeface="Wingdings" panose="05000000000000000000" pitchFamily="2" charset="2"/>
              </a:rPr>
              <a:t>()</a:t>
            </a:r>
            <a:r>
              <a:rPr lang="en-US" sz="1400" dirty="0">
                <a:sym typeface="Wingdings" panose="05000000000000000000" pitchFamily="2" charset="2"/>
              </a:rPr>
              <a:t> which allows you to adapt callback from server…</a:t>
            </a:r>
          </a:p>
          <a:p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728AD-533B-038A-8658-226BF23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3A1D-6882-8594-B1FB-F588F104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BB9A-48AE-3302-859F-BAC41174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04A37-7210-997C-9B04-4FC456659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87013"/>
            <a:ext cx="7247240" cy="2270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B36F2-A5CE-C2DA-3850-F942E180C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229100"/>
            <a:ext cx="6172200" cy="1143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2628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D2D2-E421-40C6-AB9E-30509BD2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Examples: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639AA-3C94-490F-83D5-E47B132CC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2445-A1F9-44AE-B3B6-BC287EAB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0CC02-FA81-4595-9073-F00EB659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5C88-12EB-4CE0-A23E-3E911E6F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62CEE7-A51D-4C7E-8437-0EAFF6968A05}"/>
              </a:ext>
            </a:extLst>
          </p:cNvPr>
          <p:cNvSpPr/>
          <p:nvPr/>
        </p:nvSpPr>
        <p:spPr>
          <a:xfrm>
            <a:off x="1143000" y="3859461"/>
            <a:ext cx="2338388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You do not call AndroidOS – </a:t>
            </a:r>
            <a:r>
              <a:rPr lang="da-DK" i="1" dirty="0"/>
              <a:t>it will call you!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9CB67F-9F44-F95F-50B8-CD2F047F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71" y="976829"/>
            <a:ext cx="4391025" cy="2657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E9F44E-8101-D8B7-19A1-ADB247CE4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29" y="1638299"/>
            <a:ext cx="3657571" cy="350262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80383A-4887-04A7-7EBB-0A1F5742F14E}"/>
              </a:ext>
            </a:extLst>
          </p:cNvPr>
          <p:cNvCxnSpPr/>
          <p:nvPr/>
        </p:nvCxnSpPr>
        <p:spPr>
          <a:xfrm>
            <a:off x="228600" y="2628900"/>
            <a:ext cx="762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90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D2D2-E421-40C6-AB9E-30509BD2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Examples: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639AA-3C94-490F-83D5-E47B132CC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2445-A1F9-44AE-B3B6-BC287EAB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0CC02-FA81-4595-9073-F00EB659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5C88-12EB-4CE0-A23E-3E911E6F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62CEE7-A51D-4C7E-8437-0EAFF6968A05}"/>
              </a:ext>
            </a:extLst>
          </p:cNvPr>
          <p:cNvSpPr/>
          <p:nvPr/>
        </p:nvSpPr>
        <p:spPr>
          <a:xfrm>
            <a:off x="1143000" y="3859461"/>
            <a:ext cx="2338388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You do not call AndroidOS – </a:t>
            </a:r>
            <a:r>
              <a:rPr lang="da-DK" i="1" dirty="0"/>
              <a:t>it will call you!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9CB67F-9F44-F95F-50B8-CD2F047F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71" y="976829"/>
            <a:ext cx="4391025" cy="2657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E9F44E-8101-D8B7-19A1-ADB247CE4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29" y="1638299"/>
            <a:ext cx="3657571" cy="350262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80383A-4887-04A7-7EBB-0A1F5742F14E}"/>
              </a:ext>
            </a:extLst>
          </p:cNvPr>
          <p:cNvCxnSpPr/>
          <p:nvPr/>
        </p:nvCxnSpPr>
        <p:spPr>
          <a:xfrm>
            <a:off x="228600" y="2628900"/>
            <a:ext cx="762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854842-E66E-A1AB-71CD-135E840D9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6022">
            <a:off x="5002107" y="979348"/>
            <a:ext cx="1485952" cy="1674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B8EFAE-A6F7-AE3C-4061-BE21264342B6}"/>
              </a:ext>
            </a:extLst>
          </p:cNvPr>
          <p:cNvSpPr/>
          <p:nvPr/>
        </p:nvSpPr>
        <p:spPr>
          <a:xfrm>
            <a:off x="2743200" y="2073984"/>
            <a:ext cx="22098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8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5896-8539-53DF-AFC6-819DB4BE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Android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69A8-0951-FFCE-1E06-3B61D2C92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continuous tracking of your location, you can add an </a:t>
            </a:r>
            <a:r>
              <a:rPr lang="en-US" dirty="0" err="1"/>
              <a:t>LocationListener</a:t>
            </a:r>
            <a:r>
              <a:rPr lang="en-US" dirty="0"/>
              <a:t> (an Observer role)…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A3277-C51A-C1F8-95E7-B727B2C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883B-E944-7DAC-4E85-3FCCDBD8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2E788-4D0C-1ACE-F207-17F72484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3F6B4-E81C-8C0B-717D-12CEE046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55775"/>
            <a:ext cx="5715000" cy="35147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1106CC-0316-1156-BA12-F7ED0954C4D1}"/>
              </a:ext>
            </a:extLst>
          </p:cNvPr>
          <p:cNvSpPr/>
          <p:nvPr/>
        </p:nvSpPr>
        <p:spPr>
          <a:xfrm>
            <a:off x="2819400" y="3467100"/>
            <a:ext cx="54864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8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75BD-E900-45FA-9532-ECC3B977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LibGDX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BD82E-33DD-4104-A329-3DD60256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Architecture:</a:t>
            </a:r>
          </a:p>
          <a:p>
            <a:pPr lvl="1"/>
            <a:r>
              <a:rPr lang="en-US" dirty="0"/>
              <a:t>loop at ~60 fps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HotSpots</a:t>
            </a:r>
            <a:r>
              <a:rPr lang="en-US" dirty="0"/>
              <a:t> for</a:t>
            </a:r>
          </a:p>
          <a:p>
            <a:pPr lvl="1"/>
            <a:r>
              <a:rPr lang="en-US" dirty="0"/>
              <a:t>Rendering, input handling, power management, sprite collisions,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78037-FBB0-49D2-BAC2-DCC0C00F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61248-421A-4861-8812-E6AAE57B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0E2CF-3571-403D-9F2C-33F2F710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DDE879-F2A0-48E5-9D84-BCFE2663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49" y="930453"/>
            <a:ext cx="3666133" cy="2152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E12B-B875-4E56-BE7D-3E2AF6B63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52700"/>
            <a:ext cx="2143125" cy="581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10F27A-57E5-4064-9828-8C312A0A7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215234"/>
            <a:ext cx="2764749" cy="10900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24C740-697A-1FD2-2576-2E055C4E3AE8}"/>
              </a:ext>
            </a:extLst>
          </p:cNvPr>
          <p:cNvSpPr/>
          <p:nvPr/>
        </p:nvSpPr>
        <p:spPr>
          <a:xfrm>
            <a:off x="381000" y="2781300"/>
            <a:ext cx="2667000" cy="3788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175215"/>
            <a:ext cx="4429125" cy="257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1923850"/>
            <a:ext cx="27622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23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/>
            <a:r>
              <a:rPr lang="en-US" altLang="da-DK" noProof="0" dirty="0"/>
              <a:t>Template Method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38500"/>
            <a:ext cx="6400800" cy="14605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da-DK" noProof="0" dirty="0"/>
              <a:t>The central OO pattern to separate frozen and hot code</a:t>
            </a:r>
          </a:p>
          <a:p>
            <a:pPr marL="0" indent="0" algn="ctr">
              <a:buFont typeface="Arial" charset="0"/>
              <a:buNone/>
            </a:pPr>
            <a:r>
              <a:rPr lang="en-US" altLang="da-DK" noProof="0" dirty="0"/>
              <a:t>The core of the </a:t>
            </a:r>
            <a:r>
              <a:rPr lang="en-US" altLang="da-DK" i="1" noProof="0" dirty="0"/>
              <a:t>inverted control</a:t>
            </a:r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21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Template Method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noProof="0" dirty="0"/>
              <a:t>Intent (Original </a:t>
            </a:r>
            <a:r>
              <a:rPr lang="en-US" altLang="da-DK" noProof="0" dirty="0" err="1"/>
              <a:t>GoF</a:t>
            </a:r>
            <a:r>
              <a:rPr lang="en-US" altLang="da-DK" noProof="0" dirty="0"/>
              <a:t> statement)</a:t>
            </a:r>
          </a:p>
          <a:p>
            <a:pPr lvl="1"/>
            <a:r>
              <a:rPr lang="en-US" altLang="da-DK" i="1" noProof="0" dirty="0"/>
              <a:t>Define the skeleton of an algorithm in an operation, deferring some steps to subclasses. Template Method lets subclasses redefine certain steps of an algorithm without changing the algorithm's structure.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Restatement</a:t>
            </a:r>
          </a:p>
          <a:p>
            <a:pPr lvl="1"/>
            <a:r>
              <a:rPr lang="en-US" altLang="da-DK" noProof="0" dirty="0"/>
              <a:t>Some steps in the algorithm are fixed but some steps I would like to keep open for future modifications to the behavior</a:t>
            </a:r>
          </a:p>
          <a:p>
            <a:pPr lvl="1"/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30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 err="1"/>
              <a:t>GoF</a:t>
            </a:r>
            <a:r>
              <a:rPr lang="en-US" altLang="da-DK" noProof="0" dirty="0"/>
              <a:t> Structure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noProof="0" dirty="0"/>
              <a:t>The structure in </a:t>
            </a:r>
            <a:r>
              <a:rPr lang="en-US" altLang="da-DK" noProof="0" dirty="0" err="1"/>
              <a:t>GoF</a:t>
            </a:r>
            <a:r>
              <a:rPr lang="en-US" altLang="da-DK" noProof="0" dirty="0"/>
              <a:t> is that of </a:t>
            </a:r>
            <a:r>
              <a:rPr lang="en-US" altLang="da-DK" i="1" noProof="0" dirty="0" err="1"/>
              <a:t>subclassing</a:t>
            </a:r>
            <a:endParaRPr lang="en-US" altLang="da-DK" b="1" i="1" noProof="0" dirty="0"/>
          </a:p>
          <a:p>
            <a:endParaRPr lang="en-US" alt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C8E29-B79A-EED1-9622-761E45C8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67380"/>
            <a:ext cx="5295900" cy="41338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1072644">
            <a:off x="6629400" y="2095500"/>
            <a:ext cx="2057400" cy="762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‘our’ structure…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582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Framework Characteristics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sz="2400" noProof="0" dirty="0"/>
              <a:t>A framework is characterized by</a:t>
            </a:r>
          </a:p>
          <a:p>
            <a:pPr lvl="1"/>
            <a:r>
              <a:rPr lang="en-US" altLang="da-DK" sz="2000" noProof="0" dirty="0"/>
              <a:t>reuse of </a:t>
            </a:r>
            <a:r>
              <a:rPr lang="en-US" altLang="da-DK" sz="2000" i="1" noProof="0" dirty="0"/>
              <a:t>both</a:t>
            </a:r>
            <a:r>
              <a:rPr lang="en-US" altLang="da-DK" sz="2000" noProof="0" dirty="0"/>
              <a:t> design as well as executable code</a:t>
            </a:r>
          </a:p>
          <a:p>
            <a:pPr lvl="1"/>
            <a:r>
              <a:rPr lang="en-US" altLang="da-DK" sz="2000" noProof="0" dirty="0"/>
              <a:t>reuse within a well defined domain</a:t>
            </a:r>
          </a:p>
          <a:p>
            <a:pPr lvl="2"/>
            <a:r>
              <a:rPr lang="en-US" altLang="da-DK" sz="1800" noProof="0" dirty="0"/>
              <a:t>Java Swing is for GUI’s, not for banking…</a:t>
            </a:r>
          </a:p>
          <a:p>
            <a:pPr lvl="1"/>
            <a:r>
              <a:rPr lang="en-US" altLang="da-DK" sz="2000" noProof="0" dirty="0"/>
              <a:t>high reuse percentage (70-90%)</a:t>
            </a:r>
          </a:p>
          <a:p>
            <a:pPr lvl="1"/>
            <a:r>
              <a:rPr lang="en-US" altLang="da-DK" sz="2000" noProof="0" dirty="0"/>
              <a:t>must be customized for customer’s particular need</a:t>
            </a:r>
          </a:p>
          <a:p>
            <a:r>
              <a:rPr lang="en-US" altLang="da-DK" sz="2400" noProof="0" dirty="0"/>
              <a:t>Examples:</a:t>
            </a:r>
          </a:p>
          <a:p>
            <a:pPr lvl="1"/>
            <a:r>
              <a:rPr lang="en-US" altLang="da-DK" sz="2000" noProof="0" dirty="0"/>
              <a:t>Eclipse &amp; IntelliJ IDE and Gradle plug-in architecture</a:t>
            </a:r>
          </a:p>
          <a:p>
            <a:pPr lvl="1"/>
            <a:r>
              <a:rPr lang="en-US" altLang="da-DK" sz="2000" dirty="0"/>
              <a:t>Android / IOS</a:t>
            </a:r>
            <a:endParaRPr lang="en-US" altLang="da-DK" sz="2000" noProof="0" dirty="0"/>
          </a:p>
          <a:p>
            <a:pPr lvl="1"/>
            <a:r>
              <a:rPr lang="en-US" altLang="da-DK" sz="2000" noProof="0" dirty="0"/>
              <a:t>Web server frameworks (Jetty, Spark-Java, …)</a:t>
            </a:r>
          </a:p>
          <a:p>
            <a:pPr lvl="1"/>
            <a:r>
              <a:rPr lang="en-US" altLang="da-DK" sz="2000" noProof="0" dirty="0"/>
              <a:t>HTML DOM and JavaScript</a:t>
            </a:r>
          </a:p>
          <a:p>
            <a:pPr lvl="1"/>
            <a:r>
              <a:rPr lang="en-US" altLang="da-DK" sz="2000" dirty="0"/>
              <a:t>… </a:t>
            </a:r>
            <a:r>
              <a:rPr lang="en-US" altLang="da-DK" sz="2000" dirty="0" err="1"/>
              <a:t>MiniDraw</a:t>
            </a:r>
            <a:endParaRPr lang="en-US" altLang="da-DK" sz="2000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96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The Multi-Dimensional Variability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Subclassing handles multi-dimensional variability badly...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Consider</a:t>
            </a:r>
          </a:p>
          <a:p>
            <a:pPr lvl="1"/>
            <a:r>
              <a:rPr lang="en-US" altLang="da-DK" noProof="0" dirty="0"/>
              <a:t>Three variants of step1() required</a:t>
            </a:r>
          </a:p>
          <a:p>
            <a:pPr lvl="1"/>
            <a:r>
              <a:rPr lang="en-US" altLang="da-DK" noProof="0" dirty="0"/>
              <a:t>Four variants of step2()</a:t>
            </a:r>
          </a:p>
          <a:p>
            <a:pPr lvl="1"/>
            <a:r>
              <a:rPr lang="en-US" altLang="da-DK" noProof="0" dirty="0"/>
              <a:t>Any combination feasible</a:t>
            </a:r>
          </a:p>
          <a:p>
            <a:pPr lvl="1"/>
            <a:endParaRPr lang="en-US" altLang="da-DK" noProof="0" dirty="0"/>
          </a:p>
          <a:p>
            <a:r>
              <a:rPr lang="en-US" altLang="da-DK" noProof="0" dirty="0"/>
              <a:t>How many subclasses?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07A57-AFB9-8306-CF4B-65A41D1D8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853" y="2476500"/>
            <a:ext cx="3233672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1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866900"/>
            <a:ext cx="6553200" cy="1600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Conclusion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noProof="0" dirty="0"/>
              <a:t>Conclusion:</a:t>
            </a:r>
          </a:p>
          <a:p>
            <a:endParaRPr lang="en-US" altLang="da-DK" noProof="0" dirty="0"/>
          </a:p>
          <a:p>
            <a:pPr marL="0" indent="0" algn="ctr">
              <a:buNone/>
            </a:pPr>
            <a:r>
              <a:rPr lang="en-US" altLang="da-DK" sz="3600" b="1" i="1" noProof="0" dirty="0"/>
              <a:t>Favor object composition</a:t>
            </a:r>
          </a:p>
          <a:p>
            <a:pPr marL="0" indent="0" algn="ctr">
              <a:buNone/>
            </a:pPr>
            <a:r>
              <a:rPr lang="en-US" altLang="da-DK" sz="3600" b="1" i="1" noProof="0" dirty="0"/>
              <a:t>over class inheritance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Exercise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noProof="0" dirty="0"/>
              <a:t>Rewrite the </a:t>
            </a:r>
            <a:r>
              <a:rPr lang="en-US" altLang="da-DK" noProof="0" dirty="0" err="1"/>
              <a:t>GoF</a:t>
            </a:r>
            <a:r>
              <a:rPr lang="en-US" altLang="da-DK" noProof="0" dirty="0"/>
              <a:t> structure to its compositional equivalent that is behavioral equivalent but follows the three </a:t>
            </a:r>
            <a:r>
              <a:rPr lang="en-US" altLang="da-DK" i="1" noProof="0" dirty="0"/>
              <a:t>principles of flexible design.</a:t>
            </a:r>
            <a:endParaRPr lang="en-US" alt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42CA6-2D92-987D-B504-11FFA16B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324100"/>
            <a:ext cx="4191000" cy="3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63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Interface Segregation Principle</a:t>
            </a:r>
          </a:p>
        </p:txBody>
      </p:sp>
      <p:sp>
        <p:nvSpPr>
          <p:cNvPr id="3891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da-DK" noProof="0" dirty="0"/>
              <a:t>The ISP comes in handy</a:t>
            </a:r>
          </a:p>
          <a:p>
            <a:pPr lvl="1"/>
            <a:r>
              <a:rPr lang="en-US" altLang="da-DK" dirty="0"/>
              <a:t>Separate each </a:t>
            </a:r>
            <a:r>
              <a:rPr lang="en-US" altLang="da-DK" i="1" dirty="0"/>
              <a:t>cohesive</a:t>
            </a:r>
            <a:r>
              <a:rPr lang="en-US" altLang="da-DK" dirty="0"/>
              <a:t> (</a:t>
            </a:r>
            <a:r>
              <a:rPr lang="en-US" altLang="da-DK" dirty="0" err="1"/>
              <a:t>subrole</a:t>
            </a:r>
            <a:r>
              <a:rPr lang="en-US" altLang="da-DK" dirty="0"/>
              <a:t>)</a:t>
            </a:r>
            <a:br>
              <a:rPr lang="en-US" altLang="da-DK" dirty="0"/>
            </a:br>
            <a:r>
              <a:rPr lang="en-US" altLang="da-DK" dirty="0"/>
              <a:t>into its own interface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dirty="0"/>
              <a:t>HookInterface1 and HookInterface2</a:t>
            </a:r>
            <a:endParaRPr lang="en-US" altLang="da-DK" noProof="0" dirty="0"/>
          </a:p>
        </p:txBody>
      </p:sp>
      <p:sp>
        <p:nvSpPr>
          <p:cNvPr id="38916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da-DK" noProof="0" dirty="0"/>
              <a:t>Improved version: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A0D2D-D463-47B2-B7D4-0B9D8E0B064F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DDC78-DF62-A346-BDEA-E1F8AB51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52" y="1562100"/>
            <a:ext cx="4708495" cy="1162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8657D5-F88A-1446-405C-C8AB57F1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437" y="2724150"/>
            <a:ext cx="3117466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4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Template Method Terminology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These two variants have a name:</a:t>
            </a:r>
          </a:p>
          <a:p>
            <a:pPr lvl="1"/>
            <a:r>
              <a:rPr lang="en-US" altLang="da-DK" noProof="0" dirty="0"/>
              <a:t>Original: </a:t>
            </a:r>
            <a:r>
              <a:rPr lang="en-US" altLang="da-DK" noProof="0" dirty="0" err="1"/>
              <a:t>subclassing</a:t>
            </a:r>
            <a:r>
              <a:rPr lang="en-US" altLang="da-DK" noProof="0" dirty="0"/>
              <a:t> + override hook methods</a:t>
            </a:r>
          </a:p>
          <a:p>
            <a:pPr lvl="1"/>
            <a:r>
              <a:rPr lang="en-US" altLang="da-DK" noProof="0" dirty="0"/>
              <a:t>New: interface implementation + delegate to hooks</a:t>
            </a:r>
          </a:p>
          <a:p>
            <a:endParaRPr lang="en-US" altLang="da-DK" noProof="0" dirty="0"/>
          </a:p>
        </p:txBody>
      </p:sp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373726"/>
            <a:ext cx="6719887" cy="276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cxnSp>
        <p:nvCxnSpPr>
          <p:cNvPr id="39943" name="Straight Connector 11"/>
          <p:cNvCxnSpPr>
            <a:cxnSpLocks noChangeShapeType="1"/>
          </p:cNvCxnSpPr>
          <p:nvPr/>
        </p:nvCxnSpPr>
        <p:spPr bwMode="auto">
          <a:xfrm>
            <a:off x="5334000" y="3058392"/>
            <a:ext cx="1038225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4" name="Straight Connector 11"/>
          <p:cNvCxnSpPr>
            <a:cxnSpLocks noChangeShapeType="1"/>
          </p:cNvCxnSpPr>
          <p:nvPr/>
        </p:nvCxnSpPr>
        <p:spPr bwMode="auto">
          <a:xfrm>
            <a:off x="2148464" y="4755573"/>
            <a:ext cx="2423536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67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Exercise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noProof="0" dirty="0"/>
              <a:t>Identify template method in the pay station:</a:t>
            </a:r>
          </a:p>
        </p:txBody>
      </p:sp>
      <p:sp>
        <p:nvSpPr>
          <p:cNvPr id="40967" name="Text Box 4"/>
          <p:cNvSpPr txBox="1">
            <a:spLocks noChangeArrowheads="1"/>
          </p:cNvSpPr>
          <p:nvPr/>
        </p:nvSpPr>
        <p:spPr bwMode="auto">
          <a:xfrm>
            <a:off x="827089" y="1657615"/>
            <a:ext cx="7430322" cy="34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public void addPayment( int coinValue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  switch ( coinValue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  case 5: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  case 10: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  case 25: break;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  default: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    throw new IllegalCoinException("Invalid coin: "+coinValue+" cent.");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  insertedSoFar += coinValue;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  _timeBought = rateStrategy.calculateTime(insertedSoFar);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18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0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E46607-8BBA-4670-81BA-0C3203A802BA}"/>
              </a:ext>
            </a:extLst>
          </p:cNvPr>
          <p:cNvSpPr/>
          <p:nvPr/>
        </p:nvSpPr>
        <p:spPr>
          <a:xfrm>
            <a:off x="2667000" y="4515434"/>
            <a:ext cx="4419600" cy="2783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89387D-E5A8-46B0-A576-81E4D045E0CC}"/>
              </a:ext>
            </a:extLst>
          </p:cNvPr>
          <p:cNvSpPr/>
          <p:nvPr/>
        </p:nvSpPr>
        <p:spPr>
          <a:xfrm>
            <a:off x="1143000" y="4232087"/>
            <a:ext cx="7010400" cy="2783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646E8-8C55-4179-99E1-92CBDB6949C4}"/>
              </a:ext>
            </a:extLst>
          </p:cNvPr>
          <p:cNvSpPr/>
          <p:nvPr/>
        </p:nvSpPr>
        <p:spPr>
          <a:xfrm>
            <a:off x="1143000" y="2307114"/>
            <a:ext cx="7010400" cy="1905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Exercise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sz="2400" noProof="0" dirty="0" err="1"/>
              <a:t>addPayment</a:t>
            </a:r>
            <a:r>
              <a:rPr lang="en-US" altLang="da-DK" sz="2400" noProof="0" dirty="0"/>
              <a:t> is template</a:t>
            </a:r>
          </a:p>
          <a:p>
            <a:pPr lvl="1"/>
            <a:r>
              <a:rPr lang="en-US" altLang="da-DK" sz="2000" dirty="0"/>
              <a:t>A) coin validation; B) accumulation; C) time computation</a:t>
            </a:r>
            <a:endParaRPr lang="en-US" altLang="da-DK" sz="2000" noProof="0" dirty="0"/>
          </a:p>
          <a:p>
            <a:pPr lvl="1"/>
            <a:endParaRPr lang="en-US" altLang="da-DK" sz="2000" noProof="0" dirty="0"/>
          </a:p>
        </p:txBody>
      </p:sp>
      <p:sp>
        <p:nvSpPr>
          <p:cNvPr id="40967" name="Text Box 4"/>
          <p:cNvSpPr txBox="1">
            <a:spLocks noChangeArrowheads="1"/>
          </p:cNvSpPr>
          <p:nvPr/>
        </p:nvSpPr>
        <p:spPr bwMode="auto">
          <a:xfrm>
            <a:off x="827089" y="1958399"/>
            <a:ext cx="7430322" cy="34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public void </a:t>
            </a:r>
            <a:r>
              <a:rPr lang="en-GB" altLang="da-DK" sz="1800" dirty="0" err="1">
                <a:solidFill>
                  <a:schemeClr val="tx1"/>
                </a:solidFill>
              </a:rPr>
              <a:t>addPayment</a:t>
            </a:r>
            <a:r>
              <a:rPr lang="en-GB" altLang="da-DK" sz="1800" dirty="0">
                <a:solidFill>
                  <a:schemeClr val="tx1"/>
                </a:solidFill>
              </a:rPr>
              <a:t>( int </a:t>
            </a:r>
            <a:r>
              <a:rPr lang="en-GB" altLang="da-DK" sz="1800" dirty="0" err="1">
                <a:solidFill>
                  <a:schemeClr val="tx1"/>
                </a:solidFill>
              </a:rPr>
              <a:t>coinValue</a:t>
            </a:r>
            <a:r>
              <a:rPr lang="en-GB" altLang="da-DK" sz="1800" dirty="0">
                <a:solidFill>
                  <a:schemeClr val="tx1"/>
                </a:solidFill>
              </a:rPr>
              <a:t>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  switch ( </a:t>
            </a:r>
            <a:r>
              <a:rPr lang="en-GB" altLang="da-DK" sz="1800" dirty="0" err="1">
                <a:solidFill>
                  <a:schemeClr val="tx1"/>
                </a:solidFill>
              </a:rPr>
              <a:t>coinValue</a:t>
            </a:r>
            <a:r>
              <a:rPr lang="en-GB" altLang="da-DK" sz="1800" dirty="0">
                <a:solidFill>
                  <a:schemeClr val="tx1"/>
                </a:solidFill>
              </a:rPr>
              <a:t>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  case 5: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  case 10: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  case 25: break;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  default: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    throw new </a:t>
            </a:r>
            <a:r>
              <a:rPr lang="en-GB" altLang="da-DK" sz="1800" dirty="0" err="1">
                <a:solidFill>
                  <a:schemeClr val="tx1"/>
                </a:solidFill>
              </a:rPr>
              <a:t>IllegalCoinException</a:t>
            </a:r>
            <a:r>
              <a:rPr lang="en-GB" altLang="da-DK" sz="1800" dirty="0">
                <a:solidFill>
                  <a:schemeClr val="tx1"/>
                </a:solidFill>
              </a:rPr>
              <a:t>("Invalid coin: "+</a:t>
            </a:r>
            <a:r>
              <a:rPr lang="en-GB" altLang="da-DK" sz="1800" dirty="0" err="1">
                <a:solidFill>
                  <a:schemeClr val="tx1"/>
                </a:solidFill>
              </a:rPr>
              <a:t>coinValue</a:t>
            </a:r>
            <a:r>
              <a:rPr lang="en-GB" altLang="da-DK" sz="1800" dirty="0">
                <a:solidFill>
                  <a:schemeClr val="tx1"/>
                </a:solidFill>
              </a:rPr>
              <a:t>+" cent.");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  </a:t>
            </a:r>
            <a:r>
              <a:rPr lang="en-GB" altLang="da-DK" sz="1800" dirty="0" err="1">
                <a:solidFill>
                  <a:schemeClr val="tx1"/>
                </a:solidFill>
              </a:rPr>
              <a:t>insertedSoFar</a:t>
            </a:r>
            <a:r>
              <a:rPr lang="en-GB" altLang="da-DK" sz="1800" dirty="0">
                <a:solidFill>
                  <a:schemeClr val="tx1"/>
                </a:solidFill>
              </a:rPr>
              <a:t> += </a:t>
            </a:r>
            <a:r>
              <a:rPr lang="en-GB" altLang="da-DK" sz="1800" dirty="0" err="1">
                <a:solidFill>
                  <a:schemeClr val="tx1"/>
                </a:solidFill>
              </a:rPr>
              <a:t>coinValue</a:t>
            </a:r>
            <a:r>
              <a:rPr lang="en-GB" altLang="da-DK" sz="1800" dirty="0">
                <a:solidFill>
                  <a:schemeClr val="tx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  _</a:t>
            </a:r>
            <a:r>
              <a:rPr lang="en-GB" altLang="da-DK" sz="1800" dirty="0" err="1">
                <a:solidFill>
                  <a:schemeClr val="tx1"/>
                </a:solidFill>
              </a:rPr>
              <a:t>timeBought</a:t>
            </a:r>
            <a:r>
              <a:rPr lang="en-GB" altLang="da-DK" sz="1800" dirty="0">
                <a:solidFill>
                  <a:schemeClr val="tx1"/>
                </a:solidFill>
              </a:rPr>
              <a:t> = </a:t>
            </a:r>
            <a:r>
              <a:rPr lang="en-GB" altLang="da-DK" sz="1800" dirty="0" err="1">
                <a:solidFill>
                  <a:schemeClr val="tx1"/>
                </a:solidFill>
              </a:rPr>
              <a:t>rateStrategy.calculateTime</a:t>
            </a:r>
            <a:r>
              <a:rPr lang="en-GB" altLang="da-DK" sz="1800" dirty="0">
                <a:solidFill>
                  <a:schemeClr val="tx1"/>
                </a:solidFill>
              </a:rPr>
              <a:t>(</a:t>
            </a:r>
            <a:r>
              <a:rPr lang="en-GB" altLang="da-DK" sz="1800" dirty="0" err="1">
                <a:solidFill>
                  <a:schemeClr val="tx1"/>
                </a:solidFill>
              </a:rPr>
              <a:t>insertedSoFar</a:t>
            </a:r>
            <a:r>
              <a:rPr lang="en-GB" altLang="da-DK" sz="1800" dirty="0">
                <a:solidFill>
                  <a:schemeClr val="tx1"/>
                </a:solidFill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B38BF-0138-4ECB-90BE-E2644C987621}"/>
              </a:ext>
            </a:extLst>
          </p:cNvPr>
          <p:cNvSpPr/>
          <p:nvPr/>
        </p:nvSpPr>
        <p:spPr>
          <a:xfrm>
            <a:off x="7391400" y="2803744"/>
            <a:ext cx="1524000" cy="2783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Frozen code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80D489-3A17-433A-BDB2-0E1B4A495552}"/>
              </a:ext>
            </a:extLst>
          </p:cNvPr>
          <p:cNvSpPr/>
          <p:nvPr/>
        </p:nvSpPr>
        <p:spPr>
          <a:xfrm>
            <a:off x="7315200" y="4225084"/>
            <a:ext cx="1600200" cy="2783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Frozen code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5D231-9E1A-4854-B0F0-D41DF0C64BDE}"/>
              </a:ext>
            </a:extLst>
          </p:cNvPr>
          <p:cNvSpPr/>
          <p:nvPr/>
        </p:nvSpPr>
        <p:spPr>
          <a:xfrm>
            <a:off x="7162800" y="4529884"/>
            <a:ext cx="1600200" cy="2783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Hot code</a:t>
            </a:r>
          </a:p>
        </p:txBody>
      </p:sp>
    </p:spTree>
    <p:extLst>
      <p:ext uri="{BB962C8B-B14F-4D97-AF65-F5344CB8AC3E}">
        <p14:creationId xmlns:p14="http://schemas.microsoft.com/office/powerpoint/2010/main" val="2590791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Exercise</a:t>
            </a:r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How does </a:t>
            </a:r>
            <a:r>
              <a:rPr lang="en-US" altLang="da-DK" i="1" noProof="0" dirty="0"/>
              <a:t>template method</a:t>
            </a:r>
            <a:r>
              <a:rPr lang="en-US" altLang="da-DK" noProof="0" dirty="0"/>
              <a:t> relate to the </a:t>
            </a:r>
            <a:r>
              <a:rPr lang="en-US" altLang="da-DK" i="1" noProof="0" dirty="0"/>
              <a:t>inversion of control</a:t>
            </a:r>
            <a:r>
              <a:rPr lang="en-US" altLang="da-DK" noProof="0" dirty="0"/>
              <a:t> property of frameworks?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8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FRS Structure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117865"/>
            <a:ext cx="4481513" cy="40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7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/>
            <a:r>
              <a:rPr lang="en-US" altLang="da-DK" noProof="0" dirty="0"/>
              <a:t>Another Case for Composition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38500"/>
            <a:ext cx="6400800" cy="14605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alt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7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Other Definitions</a:t>
            </a:r>
          </a:p>
        </p:txBody>
      </p:sp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58" y="1131189"/>
            <a:ext cx="6965442" cy="38599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9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Mixing Two Frameworks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noProof="0" dirty="0"/>
              <a:t>Based upon the inheritance based template method</a:t>
            </a:r>
          </a:p>
        </p:txBody>
      </p:sp>
      <p:pic>
        <p:nvPicPr>
          <p:cNvPr id="46087" name="Picture 5" descr="fw-composition-inheri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30438"/>
            <a:ext cx="756126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3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Mixing Two Frameworks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noProof="0" dirty="0"/>
              <a:t>But it does work using compositional template method</a:t>
            </a:r>
          </a:p>
        </p:txBody>
      </p:sp>
      <p:pic>
        <p:nvPicPr>
          <p:cNvPr id="47111" name="Picture 4" descr="fw-composition-dele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14550"/>
            <a:ext cx="7632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27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Example: </a:t>
            </a:r>
            <a:r>
              <a:rPr lang="en-US" altLang="da-DK" noProof="0" dirty="0" err="1"/>
              <a:t>HotStone</a:t>
            </a:r>
            <a:r>
              <a:rPr lang="en-US" altLang="da-DK" noProof="0" dirty="0"/>
              <a:t> GUI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da-DK" noProof="0" dirty="0" err="1"/>
              <a:t>HotStoneDrawing</a:t>
            </a:r>
            <a:r>
              <a:rPr lang="en-US" altLang="da-DK" noProof="0" dirty="0"/>
              <a:t> implements Drawing, </a:t>
            </a:r>
            <a:r>
              <a:rPr lang="en-US" altLang="da-DK" noProof="0" dirty="0" err="1"/>
              <a:t>GameObserver</a:t>
            </a:r>
            <a:endParaRPr lang="en-US" altLang="da-DK" noProof="0" dirty="0"/>
          </a:p>
        </p:txBody>
      </p:sp>
      <p:pic>
        <p:nvPicPr>
          <p:cNvPr id="47111" name="Picture 4" descr="fw-composition-dele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95500"/>
            <a:ext cx="7632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9176A4-AB12-9E4C-198E-88A0D3CC6697}"/>
              </a:ext>
            </a:extLst>
          </p:cNvPr>
          <p:cNvSpPr/>
          <p:nvPr/>
        </p:nvSpPr>
        <p:spPr>
          <a:xfrm>
            <a:off x="3200400" y="4229100"/>
            <a:ext cx="1905000" cy="3619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HotStoneDrawing</a:t>
            </a:r>
            <a:endParaRPr lang="en-US" sz="1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0775E1-610C-9725-1CF7-F37534C216EB}"/>
              </a:ext>
            </a:extLst>
          </p:cNvPr>
          <p:cNvSpPr/>
          <p:nvPr/>
        </p:nvSpPr>
        <p:spPr>
          <a:xfrm>
            <a:off x="762000" y="2038350"/>
            <a:ext cx="1905000" cy="3619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HotStone</a:t>
            </a:r>
            <a:r>
              <a:rPr lang="en-US" sz="1200" dirty="0"/>
              <a:t> Domain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2693D6-81B2-B153-63F2-E149304EB12D}"/>
              </a:ext>
            </a:extLst>
          </p:cNvPr>
          <p:cNvSpPr/>
          <p:nvPr/>
        </p:nvSpPr>
        <p:spPr>
          <a:xfrm>
            <a:off x="4724400" y="2019300"/>
            <a:ext cx="1905000" cy="3619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MiniDraw</a:t>
            </a:r>
            <a:endParaRPr lang="en-US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4F0753-514B-4D91-98F5-C6CC9CCDC08C}"/>
              </a:ext>
            </a:extLst>
          </p:cNvPr>
          <p:cNvSpPr/>
          <p:nvPr/>
        </p:nvSpPr>
        <p:spPr>
          <a:xfrm>
            <a:off x="5029200" y="2613178"/>
            <a:ext cx="1295400" cy="3619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&lt;&lt;</a:t>
            </a:r>
            <a:r>
              <a:rPr lang="en-US" sz="1200" dirty="0" err="1"/>
              <a:t>i</a:t>
            </a:r>
            <a:r>
              <a:rPr lang="en-US" sz="1200" dirty="0"/>
              <a:t>&gt;&gt;</a:t>
            </a:r>
          </a:p>
          <a:p>
            <a:pPr algn="ctr"/>
            <a:r>
              <a:rPr lang="en-US" sz="1200" dirty="0"/>
              <a:t>Drawing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A6F7CA-0DD1-2A54-5803-4CF1848A0764}"/>
              </a:ext>
            </a:extLst>
          </p:cNvPr>
          <p:cNvSpPr/>
          <p:nvPr/>
        </p:nvSpPr>
        <p:spPr>
          <a:xfrm>
            <a:off x="2819400" y="2647950"/>
            <a:ext cx="1295400" cy="3619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&lt;&lt;</a:t>
            </a:r>
            <a:r>
              <a:rPr lang="en-US" sz="1200" dirty="0" err="1"/>
              <a:t>i</a:t>
            </a:r>
            <a:r>
              <a:rPr lang="en-US" sz="1200" dirty="0"/>
              <a:t>&gt;&gt;</a:t>
            </a:r>
          </a:p>
          <a:p>
            <a:pPr algn="ctr"/>
            <a:r>
              <a:rPr lang="en-US" sz="1200" dirty="0" err="1"/>
              <a:t>GameObserver</a:t>
            </a:r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59FFEA-979D-3231-9301-5E82920719AE}"/>
              </a:ext>
            </a:extLst>
          </p:cNvPr>
          <p:cNvCxnSpPr>
            <a:cxnSpLocks/>
          </p:cNvCxnSpPr>
          <p:nvPr/>
        </p:nvCxnSpPr>
        <p:spPr>
          <a:xfrm flipV="1">
            <a:off x="6324600" y="2975128"/>
            <a:ext cx="533400" cy="23192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90A0CA-D2F8-4D8C-7940-93F6194C4318}"/>
              </a:ext>
            </a:extLst>
          </p:cNvPr>
          <p:cNvCxnSpPr>
            <a:cxnSpLocks/>
          </p:cNvCxnSpPr>
          <p:nvPr/>
        </p:nvCxnSpPr>
        <p:spPr>
          <a:xfrm>
            <a:off x="6400800" y="2876550"/>
            <a:ext cx="292100" cy="36195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0CE8D5-2757-4181-F157-D0FC21E1F4ED}"/>
              </a:ext>
            </a:extLst>
          </p:cNvPr>
          <p:cNvSpPr/>
          <p:nvPr/>
        </p:nvSpPr>
        <p:spPr>
          <a:xfrm>
            <a:off x="6019800" y="3289453"/>
            <a:ext cx="1905000" cy="3619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StandardFigureCollection</a:t>
            </a:r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800CAE-CE63-7892-4C9E-EB38BD4D9732}"/>
              </a:ext>
            </a:extLst>
          </p:cNvPr>
          <p:cNvCxnSpPr>
            <a:cxnSpLocks/>
          </p:cNvCxnSpPr>
          <p:nvPr/>
        </p:nvCxnSpPr>
        <p:spPr>
          <a:xfrm flipV="1">
            <a:off x="3048000" y="3660928"/>
            <a:ext cx="533400" cy="231928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804D39-A0B9-8732-EDA4-F963EB3D0EE3}"/>
              </a:ext>
            </a:extLst>
          </p:cNvPr>
          <p:cNvCxnSpPr>
            <a:cxnSpLocks/>
          </p:cNvCxnSpPr>
          <p:nvPr/>
        </p:nvCxnSpPr>
        <p:spPr>
          <a:xfrm>
            <a:off x="3124200" y="3562350"/>
            <a:ext cx="292100" cy="36195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5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Common aspects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sz="2000" noProof="0" dirty="0"/>
              <a:t>Skeleton / design / high-level language</a:t>
            </a:r>
          </a:p>
          <a:p>
            <a:pPr lvl="1"/>
            <a:r>
              <a:rPr lang="en-US" altLang="da-DK" sz="1800" noProof="0" dirty="0"/>
              <a:t>… provide behavior on </a:t>
            </a:r>
            <a:r>
              <a:rPr lang="en-US" altLang="da-DK" sz="1800" b="1" noProof="0" dirty="0"/>
              <a:t>high level of abstraction: </a:t>
            </a:r>
            <a:r>
              <a:rPr lang="en-US" altLang="da-DK" sz="1800" noProof="0" dirty="0"/>
              <a:t>a design/skeleton/architecture</a:t>
            </a:r>
          </a:p>
          <a:p>
            <a:r>
              <a:rPr lang="en-US" altLang="da-DK" sz="2000" noProof="0" dirty="0"/>
              <a:t>Application/class of software</a:t>
            </a:r>
          </a:p>
          <a:p>
            <a:pPr lvl="1"/>
            <a:r>
              <a:rPr lang="en-US" altLang="da-DK" sz="1800" noProof="0" dirty="0"/>
              <a:t>… has a </a:t>
            </a:r>
            <a:r>
              <a:rPr lang="en-US" altLang="da-DK" sz="1800" b="1" noProof="0" dirty="0"/>
              <a:t>well defined domain</a:t>
            </a:r>
            <a:r>
              <a:rPr lang="en-US" altLang="da-DK" sz="1800" noProof="0" dirty="0"/>
              <a:t> where it provides behavior</a:t>
            </a:r>
          </a:p>
          <a:p>
            <a:r>
              <a:rPr lang="en-US" altLang="da-DK" sz="2000" noProof="0" dirty="0"/>
              <a:t>Cooperating / collaborating classes</a:t>
            </a:r>
          </a:p>
          <a:p>
            <a:pPr lvl="1"/>
            <a:r>
              <a:rPr lang="en-US" altLang="da-DK" sz="1800" noProof="0" dirty="0"/>
              <a:t>… define and limit  </a:t>
            </a:r>
            <a:r>
              <a:rPr lang="en-US" altLang="da-DK" sz="1800" b="1" noProof="0" dirty="0"/>
              <a:t>interaction patterns (protocol) between well defined roles</a:t>
            </a:r>
          </a:p>
          <a:p>
            <a:r>
              <a:rPr lang="en-US" altLang="da-DK" sz="2000" noProof="0" dirty="0"/>
              <a:t>Customize/abstract classes/reusable/specialize</a:t>
            </a:r>
          </a:p>
          <a:p>
            <a:pPr lvl="1"/>
            <a:r>
              <a:rPr lang="en-US" altLang="da-DK" sz="1800" noProof="0" dirty="0"/>
              <a:t>… can be </a:t>
            </a:r>
            <a:r>
              <a:rPr lang="en-US" altLang="da-DK" sz="1800" b="1" noProof="0" dirty="0"/>
              <a:t>tailored </a:t>
            </a:r>
            <a:r>
              <a:rPr lang="en-US" altLang="da-DK" sz="1800" noProof="0" dirty="0"/>
              <a:t>to a concrete context</a:t>
            </a:r>
          </a:p>
          <a:p>
            <a:r>
              <a:rPr lang="en-US" altLang="da-DK" sz="2000" noProof="0" dirty="0"/>
              <a:t>Classes/implementation/skeleton</a:t>
            </a:r>
          </a:p>
          <a:p>
            <a:pPr lvl="1"/>
            <a:r>
              <a:rPr lang="en-US" altLang="da-DK" sz="1800" noProof="0" dirty="0"/>
              <a:t>... is reuse of </a:t>
            </a:r>
            <a:r>
              <a:rPr lang="en-US" altLang="da-DK" sz="1800" b="1" noProof="0" dirty="0"/>
              <a:t>code</a:t>
            </a:r>
            <a:r>
              <a:rPr lang="en-US" altLang="da-DK" sz="1800" noProof="0" dirty="0"/>
              <a:t> as well as reuse of design</a:t>
            </a:r>
          </a:p>
          <a:p>
            <a:endParaRPr lang="en-US" altLang="da-DK" sz="2000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noProof="0" dirty="0"/>
              <a:t>Variability points = Hotspots</a:t>
            </a: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3208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Applications from frameworks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A framework based application is composed of </a:t>
            </a:r>
            <a:r>
              <a:rPr lang="en-US" altLang="da-DK" i="1" noProof="0" dirty="0"/>
              <a:t>three</a:t>
            </a:r>
            <a:r>
              <a:rPr lang="en-US" altLang="da-DK" noProof="0" dirty="0"/>
              <a:t> portions of code</a:t>
            </a:r>
          </a:p>
          <a:p>
            <a:pPr lvl="1"/>
            <a:r>
              <a:rPr lang="en-US" altLang="da-DK" noProof="0" dirty="0"/>
              <a:t>The framework code (external, third party)</a:t>
            </a:r>
          </a:p>
          <a:p>
            <a:pPr lvl="1"/>
            <a:r>
              <a:rPr lang="en-US" altLang="da-DK" noProof="0" dirty="0"/>
              <a:t>The framework customization code (our own ‘tailoring’ code)</a:t>
            </a:r>
          </a:p>
          <a:p>
            <a:pPr lvl="1"/>
            <a:r>
              <a:rPr lang="en-US" altLang="da-DK" noProof="0" dirty="0"/>
              <a:t>Non-framework related code (own domain code)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Example: </a:t>
            </a:r>
            <a:r>
              <a:rPr lang="en-US" altLang="da-DK" noProof="0" dirty="0" err="1"/>
              <a:t>HotStone</a:t>
            </a:r>
            <a:r>
              <a:rPr lang="en-US" altLang="da-DK" noProof="0" dirty="0"/>
              <a:t> project</a:t>
            </a:r>
          </a:p>
          <a:p>
            <a:pPr lvl="1"/>
            <a:r>
              <a:rPr lang="en-US" altLang="da-DK" noProof="0" dirty="0" err="1"/>
              <a:t>MiniDraw</a:t>
            </a:r>
            <a:r>
              <a:rPr lang="en-US" altLang="da-DK" noProof="0" dirty="0"/>
              <a:t> framework (basic 2D GUI control)</a:t>
            </a:r>
          </a:p>
          <a:p>
            <a:pPr lvl="1"/>
            <a:r>
              <a:rPr lang="en-US" altLang="da-DK" noProof="0" dirty="0"/>
              <a:t>Customization code (adapt </a:t>
            </a:r>
            <a:r>
              <a:rPr lang="en-US" altLang="da-DK" noProof="0" dirty="0" err="1"/>
              <a:t>MiniDraw</a:t>
            </a:r>
            <a:r>
              <a:rPr lang="en-US" altLang="da-DK" noProof="0" dirty="0"/>
              <a:t> </a:t>
            </a:r>
            <a:r>
              <a:rPr lang="en-US" altLang="da-DK" noProof="0" dirty="0" err="1"/>
              <a:t>til</a:t>
            </a:r>
            <a:r>
              <a:rPr lang="en-US" altLang="da-DK" noProof="0" dirty="0"/>
              <a:t> </a:t>
            </a:r>
            <a:r>
              <a:rPr lang="en-US" altLang="da-DK" noProof="0" dirty="0" err="1"/>
              <a:t>HotStone</a:t>
            </a:r>
            <a:r>
              <a:rPr lang="en-US" altLang="da-DK" noProof="0" dirty="0"/>
              <a:t> graphics)</a:t>
            </a:r>
          </a:p>
          <a:p>
            <a:pPr lvl="1"/>
            <a:r>
              <a:rPr lang="en-US" altLang="da-DK" noProof="0" dirty="0" err="1"/>
              <a:t>HotStone</a:t>
            </a:r>
            <a:r>
              <a:rPr lang="en-US" altLang="da-DK" noProof="0" dirty="0"/>
              <a:t> domain code (card draw, attacking, …)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Which leads to...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Traditionally one distinguish between</a:t>
            </a:r>
          </a:p>
          <a:p>
            <a:pPr lvl="1"/>
            <a:r>
              <a:rPr lang="en-US" altLang="da-DK" noProof="0" dirty="0"/>
              <a:t>Developers:	Developing the software for end users</a:t>
            </a:r>
          </a:p>
          <a:p>
            <a:pPr lvl="1"/>
            <a:r>
              <a:rPr lang="en-US" altLang="da-DK" noProof="0" dirty="0"/>
              <a:t>End users:	Using the software</a:t>
            </a:r>
          </a:p>
          <a:p>
            <a:r>
              <a:rPr lang="en-US" altLang="da-DK" noProof="0" dirty="0"/>
              <a:t>Frameworks require one </a:t>
            </a:r>
            <a:r>
              <a:rPr lang="en-US" altLang="da-DK" i="1" noProof="0" dirty="0"/>
              <a:t>additional</a:t>
            </a:r>
            <a:r>
              <a:rPr lang="en-US" altLang="da-DK" noProof="0" dirty="0"/>
              <a:t> role</a:t>
            </a:r>
          </a:p>
          <a:p>
            <a:pPr lvl="1"/>
            <a:r>
              <a:rPr lang="en-US" altLang="da-DK" noProof="0" dirty="0"/>
              <a:t>Framework developers:	Develops the framework</a:t>
            </a:r>
          </a:p>
          <a:p>
            <a:pPr lvl="1"/>
            <a:r>
              <a:rPr lang="en-US" altLang="da-DK" noProof="0" dirty="0"/>
              <a:t>Application developers:	Adapt the FW for users</a:t>
            </a:r>
          </a:p>
          <a:p>
            <a:pPr lvl="1"/>
            <a:r>
              <a:rPr lang="en-US" altLang="da-DK" noProof="0" dirty="0"/>
              <a:t>End users:		Using the software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I.e.: </a:t>
            </a:r>
            <a:r>
              <a:rPr lang="en-US" altLang="da-DK" i="1" noProof="0" dirty="0"/>
              <a:t>The end users of a framework are themselves software developers!</a:t>
            </a:r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2321</Words>
  <Application>Microsoft Office PowerPoint</Application>
  <PresentationFormat>On-screen Show (16:10)</PresentationFormat>
  <Paragraphs>474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Office Theme</vt:lpstr>
      <vt:lpstr>Software Engineering and Architecture</vt:lpstr>
      <vt:lpstr>Motivation</vt:lpstr>
      <vt:lpstr>Abstracting</vt:lpstr>
      <vt:lpstr>Framework Characteristics</vt:lpstr>
      <vt:lpstr>Other Definitions</vt:lpstr>
      <vt:lpstr>Common aspects</vt:lpstr>
      <vt:lpstr>Variability points = Hotspots</vt:lpstr>
      <vt:lpstr>Applications from frameworks</vt:lpstr>
      <vt:lpstr>Which leads to...</vt:lpstr>
      <vt:lpstr>HotSpots…</vt:lpstr>
      <vt:lpstr>Example</vt:lpstr>
      <vt:lpstr>Frozen spots</vt:lpstr>
      <vt:lpstr>Why...</vt:lpstr>
      <vt:lpstr>Even More Why…</vt:lpstr>
      <vt:lpstr>Morale</vt:lpstr>
      <vt:lpstr>Which again leads to...</vt:lpstr>
      <vt:lpstr>Dependency Injection</vt:lpstr>
      <vt:lpstr>Customization Techniques</vt:lpstr>
      <vt:lpstr>Techniques to define hotspots</vt:lpstr>
      <vt:lpstr>HotSpots</vt:lpstr>
      <vt:lpstr>A good framework...</vt:lpstr>
      <vt:lpstr>In the old times...</vt:lpstr>
      <vt:lpstr>Framework Protocol</vt:lpstr>
      <vt:lpstr>Design and Code Reuse</vt:lpstr>
      <vt:lpstr>Where is the protocol?</vt:lpstr>
      <vt:lpstr>Protocol</vt:lpstr>
      <vt:lpstr>Inversion of Control</vt:lpstr>
      <vt:lpstr>Compare ‘traditional’ reuse</vt:lpstr>
      <vt:lpstr>Framework Examples</vt:lpstr>
      <vt:lpstr>HTML DOM and JavaScript</vt:lpstr>
      <vt:lpstr>DOM and JavaScript</vt:lpstr>
      <vt:lpstr>HCI Course</vt:lpstr>
      <vt:lpstr>Examples: Android</vt:lpstr>
      <vt:lpstr>Examples: Android</vt:lpstr>
      <vt:lpstr>Example: Android GPS</vt:lpstr>
      <vt:lpstr>Example: LibGDX</vt:lpstr>
      <vt:lpstr>Template Method</vt:lpstr>
      <vt:lpstr>Template Method</vt:lpstr>
      <vt:lpstr>GoF Structure</vt:lpstr>
      <vt:lpstr>The Multi-Dimensional Variability</vt:lpstr>
      <vt:lpstr>Conclusion</vt:lpstr>
      <vt:lpstr>Exercise</vt:lpstr>
      <vt:lpstr>Interface Segregation Principle</vt:lpstr>
      <vt:lpstr>Template Method Terminology</vt:lpstr>
      <vt:lpstr>Exercise</vt:lpstr>
      <vt:lpstr>Exercise</vt:lpstr>
      <vt:lpstr>Exercise</vt:lpstr>
      <vt:lpstr>FRS Structure</vt:lpstr>
      <vt:lpstr>Another Case for Composition</vt:lpstr>
      <vt:lpstr>Mixing Two Frameworks</vt:lpstr>
      <vt:lpstr>Mixing Two Frameworks</vt:lpstr>
      <vt:lpstr>Example: HotStone GUI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89</cp:revision>
  <cp:lastPrinted>2022-10-17T08:53:28Z</cp:lastPrinted>
  <dcterms:created xsi:type="dcterms:W3CDTF">2006-08-16T00:00:00Z</dcterms:created>
  <dcterms:modified xsi:type="dcterms:W3CDTF">2023-10-31T09:00:40Z</dcterms:modified>
</cp:coreProperties>
</file>